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6" r:id="rId7"/>
    <p:sldId id="267" r:id="rId8"/>
    <p:sldId id="268" r:id="rId9"/>
    <p:sldId id="261" r:id="rId10"/>
    <p:sldId id="259" r:id="rId11"/>
    <p:sldId id="262" r:id="rId12"/>
    <p:sldId id="26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B6607-FFE4-4A55-9DD2-6394C0668C32}" v="296" dt="2023-10-19T18:28:41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EC10A-39F7-42A7-9CF8-4FDC43BA447F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A6944C6-4172-4153-B432-F3B285DBEF77}">
      <dgm:prSet/>
      <dgm:spPr/>
      <dgm:t>
        <a:bodyPr/>
        <a:lstStyle/>
        <a:p>
          <a:r>
            <a:rPr lang="en-US" dirty="0"/>
            <a:t>Surveys are mailed directly from the State Council on Developmental Disabilities (SCDD) to the families of regional center clients. </a:t>
          </a:r>
        </a:p>
      </dgm:t>
    </dgm:pt>
    <dgm:pt modelId="{7994026E-A610-4266-8F0F-9ECD9776757C}" type="parTrans" cxnId="{320674E8-D243-4638-8E27-5FEE5430E7F3}">
      <dgm:prSet/>
      <dgm:spPr/>
      <dgm:t>
        <a:bodyPr/>
        <a:lstStyle/>
        <a:p>
          <a:endParaRPr lang="en-US"/>
        </a:p>
      </dgm:t>
    </dgm:pt>
    <dgm:pt modelId="{1BEEC842-36C3-4BE4-B574-2D60BC84C47B}" type="sibTrans" cxnId="{320674E8-D243-4638-8E27-5FEE5430E7F3}">
      <dgm:prSet/>
      <dgm:spPr/>
      <dgm:t>
        <a:bodyPr/>
        <a:lstStyle/>
        <a:p>
          <a:endParaRPr lang="en-US"/>
        </a:p>
      </dgm:t>
    </dgm:pt>
    <dgm:pt modelId="{D4FEBEB5-4533-4D0F-8B0F-11E994A5D8BF}">
      <dgm:prSet/>
      <dgm:spPr/>
      <dgm:t>
        <a:bodyPr/>
        <a:lstStyle/>
        <a:p>
          <a:r>
            <a:rPr lang="en-US" dirty="0"/>
            <a:t>Families are encouraged to fill out the survey on paper and mail  it in the pre-paid envelope OR use the code provided in the letter to complete the survey online.  </a:t>
          </a:r>
        </a:p>
      </dgm:t>
    </dgm:pt>
    <dgm:pt modelId="{668F90FE-01B2-4E36-895B-0B3F0DA8FE52}" type="parTrans" cxnId="{F57BFA7E-1951-419B-9DEA-57EB4CE9A11F}">
      <dgm:prSet/>
      <dgm:spPr/>
      <dgm:t>
        <a:bodyPr/>
        <a:lstStyle/>
        <a:p>
          <a:endParaRPr lang="en-US"/>
        </a:p>
      </dgm:t>
    </dgm:pt>
    <dgm:pt modelId="{5128D4E2-5AD5-459F-9525-56CF218F0194}" type="sibTrans" cxnId="{F57BFA7E-1951-419B-9DEA-57EB4CE9A11F}">
      <dgm:prSet/>
      <dgm:spPr/>
      <dgm:t>
        <a:bodyPr/>
        <a:lstStyle/>
        <a:p>
          <a:endParaRPr lang="en-US"/>
        </a:p>
      </dgm:t>
    </dgm:pt>
    <dgm:pt modelId="{8FFF7D65-A159-4ACD-B809-2565F77484A8}">
      <dgm:prSet/>
      <dgm:spPr/>
      <dgm:t>
        <a:bodyPr/>
        <a:lstStyle/>
        <a:p>
          <a:r>
            <a:rPr lang="en-US" dirty="0"/>
            <a:t>SCDD needs the support of Advisory and Community Groups who work close with clients and families. </a:t>
          </a:r>
        </a:p>
      </dgm:t>
    </dgm:pt>
    <dgm:pt modelId="{2FC81DA2-63B2-4BFC-A5EB-0105C041C088}" type="parTrans" cxnId="{E891CE3B-038F-463A-A035-70E7824A756F}">
      <dgm:prSet/>
      <dgm:spPr/>
      <dgm:t>
        <a:bodyPr/>
        <a:lstStyle/>
        <a:p>
          <a:endParaRPr lang="en-US"/>
        </a:p>
      </dgm:t>
    </dgm:pt>
    <dgm:pt modelId="{E6C3918E-249C-4654-B18B-C361A9CDD3D9}" type="sibTrans" cxnId="{E891CE3B-038F-463A-A035-70E7824A756F}">
      <dgm:prSet/>
      <dgm:spPr/>
      <dgm:t>
        <a:bodyPr/>
        <a:lstStyle/>
        <a:p>
          <a:endParaRPr lang="en-US"/>
        </a:p>
      </dgm:t>
    </dgm:pt>
    <dgm:pt modelId="{B5B0AA1C-8B19-47D9-8CDB-C3155C0AC638}">
      <dgm:prSet/>
      <dgm:spPr/>
      <dgm:t>
        <a:bodyPr/>
        <a:lstStyle/>
        <a:p>
          <a:r>
            <a:rPr lang="en-US" dirty="0"/>
            <a:t>Please help make the effort of the NCI project a success by encouraging families of clients to complete and return the survey. </a:t>
          </a:r>
        </a:p>
      </dgm:t>
    </dgm:pt>
    <dgm:pt modelId="{492E63A1-A229-4941-AA15-2857CDC11B11}" type="parTrans" cxnId="{E77657A8-A971-46BF-975E-5C47CD7A4CA6}">
      <dgm:prSet/>
      <dgm:spPr/>
      <dgm:t>
        <a:bodyPr/>
        <a:lstStyle/>
        <a:p>
          <a:endParaRPr lang="en-US"/>
        </a:p>
      </dgm:t>
    </dgm:pt>
    <dgm:pt modelId="{7C8B3829-1B04-4813-9930-ACE30369CE17}" type="sibTrans" cxnId="{E77657A8-A971-46BF-975E-5C47CD7A4CA6}">
      <dgm:prSet/>
      <dgm:spPr/>
      <dgm:t>
        <a:bodyPr/>
        <a:lstStyle/>
        <a:p>
          <a:endParaRPr lang="en-US"/>
        </a:p>
      </dgm:t>
    </dgm:pt>
    <dgm:pt modelId="{3D360FFE-F5E3-47FF-811B-FC13DDBD57C8}" type="pres">
      <dgm:prSet presAssocID="{C91EC10A-39F7-42A7-9CF8-4FDC43BA447F}" presName="linear" presStyleCnt="0">
        <dgm:presLayoutVars>
          <dgm:animLvl val="lvl"/>
          <dgm:resizeHandles val="exact"/>
        </dgm:presLayoutVars>
      </dgm:prSet>
      <dgm:spPr/>
    </dgm:pt>
    <dgm:pt modelId="{B241EEC4-1704-47C0-AC31-5F63D9666C23}" type="pres">
      <dgm:prSet presAssocID="{CA6944C6-4172-4153-B432-F3B285DBEF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A29000-10DF-4C0E-9801-39239D722293}" type="pres">
      <dgm:prSet presAssocID="{1BEEC842-36C3-4BE4-B574-2D60BC84C47B}" presName="spacer" presStyleCnt="0"/>
      <dgm:spPr/>
    </dgm:pt>
    <dgm:pt modelId="{8F85DC7C-7A0D-455B-BA7A-65BA6235C9CB}" type="pres">
      <dgm:prSet presAssocID="{D4FEBEB5-4533-4D0F-8B0F-11E994A5D8BF}" presName="parentText" presStyleLbl="node1" presStyleIdx="1" presStyleCnt="4" custLinFactNeighborX="930" custLinFactNeighborY="47247">
        <dgm:presLayoutVars>
          <dgm:chMax val="0"/>
          <dgm:bulletEnabled val="1"/>
        </dgm:presLayoutVars>
      </dgm:prSet>
      <dgm:spPr/>
    </dgm:pt>
    <dgm:pt modelId="{36C2FF7B-7C17-4EE9-ADBF-BF5964E7DD60}" type="pres">
      <dgm:prSet presAssocID="{5128D4E2-5AD5-459F-9525-56CF218F0194}" presName="spacer" presStyleCnt="0"/>
      <dgm:spPr/>
    </dgm:pt>
    <dgm:pt modelId="{4106BD6A-D338-4F73-8D2E-E87B44FDB79D}" type="pres">
      <dgm:prSet presAssocID="{8FFF7D65-A159-4ACD-B809-2565F77484A8}" presName="parentText" presStyleLbl="node1" presStyleIdx="2" presStyleCnt="4" custLinFactY="108370" custLinFactNeighborX="-458" custLinFactNeighborY="200000">
        <dgm:presLayoutVars>
          <dgm:chMax val="0"/>
          <dgm:bulletEnabled val="1"/>
        </dgm:presLayoutVars>
      </dgm:prSet>
      <dgm:spPr/>
    </dgm:pt>
    <dgm:pt modelId="{7CDEDC9D-46E8-4D95-A9BE-2635F53E27AF}" type="pres">
      <dgm:prSet presAssocID="{E6C3918E-249C-4654-B18B-C361A9CDD3D9}" presName="spacer" presStyleCnt="0"/>
      <dgm:spPr/>
    </dgm:pt>
    <dgm:pt modelId="{540B8968-4048-4CE6-835B-98F9B1DC568F}" type="pres">
      <dgm:prSet presAssocID="{B5B0AA1C-8B19-47D9-8CDB-C3155C0AC638}" presName="parentText" presStyleLbl="node1" presStyleIdx="3" presStyleCnt="4" custLinFactY="-92078" custLinFactNeighborX="-153" custLinFactNeighborY="-100000">
        <dgm:presLayoutVars>
          <dgm:chMax val="0"/>
          <dgm:bulletEnabled val="1"/>
        </dgm:presLayoutVars>
      </dgm:prSet>
      <dgm:spPr/>
    </dgm:pt>
  </dgm:ptLst>
  <dgm:cxnLst>
    <dgm:cxn modelId="{97AFE802-21DC-40F8-B74B-855B443C0AFE}" type="presOf" srcId="{C91EC10A-39F7-42A7-9CF8-4FDC43BA447F}" destId="{3D360FFE-F5E3-47FF-811B-FC13DDBD57C8}" srcOrd="0" destOrd="0" presId="urn:microsoft.com/office/officeart/2005/8/layout/vList2"/>
    <dgm:cxn modelId="{D675611F-07D2-462E-8901-82339A3B3AEE}" type="presOf" srcId="{B5B0AA1C-8B19-47D9-8CDB-C3155C0AC638}" destId="{540B8968-4048-4CE6-835B-98F9B1DC568F}" srcOrd="0" destOrd="0" presId="urn:microsoft.com/office/officeart/2005/8/layout/vList2"/>
    <dgm:cxn modelId="{E891CE3B-038F-463A-A035-70E7824A756F}" srcId="{C91EC10A-39F7-42A7-9CF8-4FDC43BA447F}" destId="{8FFF7D65-A159-4ACD-B809-2565F77484A8}" srcOrd="2" destOrd="0" parTransId="{2FC81DA2-63B2-4BFC-A5EB-0105C041C088}" sibTransId="{E6C3918E-249C-4654-B18B-C361A9CDD3D9}"/>
    <dgm:cxn modelId="{FDCDC57D-57EC-4422-87EA-9CC67EF38C9E}" type="presOf" srcId="{D4FEBEB5-4533-4D0F-8B0F-11E994A5D8BF}" destId="{8F85DC7C-7A0D-455B-BA7A-65BA6235C9CB}" srcOrd="0" destOrd="0" presId="urn:microsoft.com/office/officeart/2005/8/layout/vList2"/>
    <dgm:cxn modelId="{F57BFA7E-1951-419B-9DEA-57EB4CE9A11F}" srcId="{C91EC10A-39F7-42A7-9CF8-4FDC43BA447F}" destId="{D4FEBEB5-4533-4D0F-8B0F-11E994A5D8BF}" srcOrd="1" destOrd="0" parTransId="{668F90FE-01B2-4E36-895B-0B3F0DA8FE52}" sibTransId="{5128D4E2-5AD5-459F-9525-56CF218F0194}"/>
    <dgm:cxn modelId="{30DEA285-2F93-4E11-8C9C-C6403126399B}" type="presOf" srcId="{CA6944C6-4172-4153-B432-F3B285DBEF77}" destId="{B241EEC4-1704-47C0-AC31-5F63D9666C23}" srcOrd="0" destOrd="0" presId="urn:microsoft.com/office/officeart/2005/8/layout/vList2"/>
    <dgm:cxn modelId="{E77657A8-A971-46BF-975E-5C47CD7A4CA6}" srcId="{C91EC10A-39F7-42A7-9CF8-4FDC43BA447F}" destId="{B5B0AA1C-8B19-47D9-8CDB-C3155C0AC638}" srcOrd="3" destOrd="0" parTransId="{492E63A1-A229-4941-AA15-2857CDC11B11}" sibTransId="{7C8B3829-1B04-4813-9930-ACE30369CE17}"/>
    <dgm:cxn modelId="{09FCE7E3-34C2-49B8-9B10-87BB8CB3960D}" type="presOf" srcId="{8FFF7D65-A159-4ACD-B809-2565F77484A8}" destId="{4106BD6A-D338-4F73-8D2E-E87B44FDB79D}" srcOrd="0" destOrd="0" presId="urn:microsoft.com/office/officeart/2005/8/layout/vList2"/>
    <dgm:cxn modelId="{320674E8-D243-4638-8E27-5FEE5430E7F3}" srcId="{C91EC10A-39F7-42A7-9CF8-4FDC43BA447F}" destId="{CA6944C6-4172-4153-B432-F3B285DBEF77}" srcOrd="0" destOrd="0" parTransId="{7994026E-A610-4266-8F0F-9ECD9776757C}" sibTransId="{1BEEC842-36C3-4BE4-B574-2D60BC84C47B}"/>
    <dgm:cxn modelId="{864E588A-98FF-4654-93E0-D4FB6F7254F6}" type="presParOf" srcId="{3D360FFE-F5E3-47FF-811B-FC13DDBD57C8}" destId="{B241EEC4-1704-47C0-AC31-5F63D9666C23}" srcOrd="0" destOrd="0" presId="urn:microsoft.com/office/officeart/2005/8/layout/vList2"/>
    <dgm:cxn modelId="{6939643C-BA2F-415A-9ED4-B7F85B0EC3D1}" type="presParOf" srcId="{3D360FFE-F5E3-47FF-811B-FC13DDBD57C8}" destId="{CFA29000-10DF-4C0E-9801-39239D722293}" srcOrd="1" destOrd="0" presId="urn:microsoft.com/office/officeart/2005/8/layout/vList2"/>
    <dgm:cxn modelId="{324C380E-2801-49A7-9D3B-9A1ADAE65017}" type="presParOf" srcId="{3D360FFE-F5E3-47FF-811B-FC13DDBD57C8}" destId="{8F85DC7C-7A0D-455B-BA7A-65BA6235C9CB}" srcOrd="2" destOrd="0" presId="urn:microsoft.com/office/officeart/2005/8/layout/vList2"/>
    <dgm:cxn modelId="{DCAF2BEF-4645-4AC5-A235-BD85D9EC6DB0}" type="presParOf" srcId="{3D360FFE-F5E3-47FF-811B-FC13DDBD57C8}" destId="{36C2FF7B-7C17-4EE9-ADBF-BF5964E7DD60}" srcOrd="3" destOrd="0" presId="urn:microsoft.com/office/officeart/2005/8/layout/vList2"/>
    <dgm:cxn modelId="{BC2915BD-8E7C-43DF-8D5A-8F9304CFABE6}" type="presParOf" srcId="{3D360FFE-F5E3-47FF-811B-FC13DDBD57C8}" destId="{4106BD6A-D338-4F73-8D2E-E87B44FDB79D}" srcOrd="4" destOrd="0" presId="urn:microsoft.com/office/officeart/2005/8/layout/vList2"/>
    <dgm:cxn modelId="{0B06B01F-F05C-40DF-958C-2FA8178A6BF8}" type="presParOf" srcId="{3D360FFE-F5E3-47FF-811B-FC13DDBD57C8}" destId="{7CDEDC9D-46E8-4D95-A9BE-2635F53E27AF}" srcOrd="5" destOrd="0" presId="urn:microsoft.com/office/officeart/2005/8/layout/vList2"/>
    <dgm:cxn modelId="{1EDC14A0-26E2-464D-87ED-52C47092FD7F}" type="presParOf" srcId="{3D360FFE-F5E3-47FF-811B-FC13DDBD57C8}" destId="{540B8968-4048-4CE6-835B-98F9B1DC56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1EEC4-1704-47C0-AC31-5F63D9666C23}">
      <dsp:nvSpPr>
        <dsp:cNvPr id="0" name=""/>
        <dsp:cNvSpPr/>
      </dsp:nvSpPr>
      <dsp:spPr>
        <a:xfrm>
          <a:off x="0" y="391359"/>
          <a:ext cx="6243144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Surveys are mailed directly from the State Council on Developmental Disabilities (SCDD) to the families of regional center clients. </a:t>
          </a:r>
        </a:p>
      </dsp:txBody>
      <dsp:txXfrm>
        <a:off x="56372" y="447731"/>
        <a:ext cx="6130400" cy="1042045"/>
      </dsp:txXfrm>
    </dsp:sp>
    <dsp:sp modelId="{8F85DC7C-7A0D-455B-BA7A-65BA6235C9CB}">
      <dsp:nvSpPr>
        <dsp:cNvPr id="0" name=""/>
        <dsp:cNvSpPr/>
      </dsp:nvSpPr>
      <dsp:spPr>
        <a:xfrm>
          <a:off x="0" y="1635204"/>
          <a:ext cx="6243144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Families are encouraged to fill out the survey on paper and mail  it in the pre-paid envelope OR use the code provided in the letter to complete the survey online.  </a:t>
          </a:r>
        </a:p>
      </dsp:txBody>
      <dsp:txXfrm>
        <a:off x="56372" y="1691576"/>
        <a:ext cx="6130400" cy="1042045"/>
      </dsp:txXfrm>
    </dsp:sp>
    <dsp:sp modelId="{4106BD6A-D338-4F73-8D2E-E87B44FDB79D}">
      <dsp:nvSpPr>
        <dsp:cNvPr id="0" name=""/>
        <dsp:cNvSpPr/>
      </dsp:nvSpPr>
      <dsp:spPr>
        <a:xfrm>
          <a:off x="0" y="4194305"/>
          <a:ext cx="6243144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SCDD needs the support of Advisory and Community Groups who work close with clients and families. </a:t>
          </a:r>
        </a:p>
      </dsp:txBody>
      <dsp:txXfrm>
        <a:off x="56372" y="4250677"/>
        <a:ext cx="6130400" cy="1042045"/>
      </dsp:txXfrm>
    </dsp:sp>
    <dsp:sp modelId="{540B8968-4048-4CE6-835B-98F9B1DC568F}">
      <dsp:nvSpPr>
        <dsp:cNvPr id="0" name=""/>
        <dsp:cNvSpPr/>
      </dsp:nvSpPr>
      <dsp:spPr>
        <a:xfrm>
          <a:off x="0" y="2913381"/>
          <a:ext cx="6243144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Please help make the effort of the NCI project a success by encouraging families of clients to complete and return the survey. </a:t>
          </a:r>
        </a:p>
      </dsp:txBody>
      <dsp:txXfrm>
        <a:off x="56372" y="2969753"/>
        <a:ext cx="6130400" cy="104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AB39-C319-607E-8234-6C36218B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0DF38-3077-7138-11BE-337BE09E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13E91-4B65-A36D-5A1D-2DE10E90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45790-8E04-D9AB-5430-31884559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13B6-B59A-E109-4D95-A266C064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E83-9323-8BA2-E47F-45C1BF38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AD4C7-5511-7E8C-2D56-F71A30941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202A-6769-BF9B-15FA-77CAD305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A0ED2-EBE4-A734-68B6-6A30C6CE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7C504-9056-3A8C-66C1-7F397748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A3CF9-6BD9-68EB-9426-7DF83065B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93C8-1127-3403-CBE4-37DD7005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A2E9-E3DD-0D6B-3252-B066DF3B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5C8-E2EA-FCC0-D4AF-1F38D999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39A55-E171-8D56-287B-834C88E3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D254-9F39-2B48-C1A3-6AA6F96C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E83A-0E80-351A-0B5E-0588FF83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CAA02-C580-81CA-CFD2-34BBDE9F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39728-0DA4-9E8E-EA1B-FA25DA43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9903-E520-2F96-ACDD-728F8890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ED61-7B98-0E3C-AA37-7DF8D6FA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DAE1B-78D9-8873-F454-32255D369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54BA0-A55B-700A-8608-50E909F4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B6F92-C53F-9799-3047-B6B53290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013A-F301-D76D-07C5-BA6AD0F9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ACE5-6934-A793-B9F6-D3EA2057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11EA-CF5A-56F1-30A3-2ECDDA1CD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359A9-1D07-4847-CD87-75FCC1BA5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9753B-196D-F501-2EE3-207A8690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53BDB-5C06-EF57-2B0C-5AFA60D5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032A2-62F6-D75F-7106-D80089D6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7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9142-DCB1-4BBE-9B2D-06837486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90615-177B-B811-0329-134B07A6A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73FE5-EFA8-44C0-F8FF-AC3D185D9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F73C6-E595-44C4-9CE2-897E03D71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3CA-DBF0-AEFB-0B56-D97F02178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B541E-95A2-F31A-9792-5B58C1A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63A29-6E40-0EBF-04B4-7276F2AE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263E0-A97E-4D81-B897-22999371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4227-DED9-ABFB-DF78-7D31568E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01FBD-FE7B-D0A8-4E69-2E8B2127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BD89A-C4FD-920B-6FC5-2C6FC976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8C7F2-B58E-9557-07F4-7A216B73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6B30A-04BC-9195-5348-FBA79BCE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89079-8E1D-F414-EB72-25419358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CDBF-513C-802C-B0D6-C5B46C6C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2C75-F7AE-3E23-4EBC-B9EE1795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3264-195B-4540-F72F-CDE5B33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F1B93-DCA1-9F85-1E60-FA0DA64DA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D3650-3E61-8900-2029-7CA657DF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3758E-F96A-FDD4-C9CC-00843C8F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BF4E2-AE3A-4A8C-2C57-FB7E657E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0B5D-CE98-139E-A37B-AF8C91B8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C5F79-2412-C5A9-9D26-3FC564F55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E2E89-1B5B-0213-89F6-8772A92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4F701-914C-5BB4-C668-99965DCC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F137-B381-FDF6-0934-F74E6BF3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BC6E9-89FB-E524-E960-63EE9039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B443A-281D-0DC9-812F-C2AE966A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933B0-6E3C-DD15-FAA5-DA14F605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79DB-5556-6DCB-0E83-8E4194983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E0CB-B21F-4D84-B1C5-94FF49F85C5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EE2A4-3F26-544B-FD6C-1BA7FBC4B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65A9-98F0-B5E9-CAAF-E1F762E06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95D7-DD7E-4CF4-9AFC-5C68645D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dd.ca.gov/qap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4172/ryanlerch-white-t-shirt-by-ryanlerc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disabilityrightsca.org/post/drc-gains-important-rights-for-people-with-developmental-disabilities" TargetMode="External"/><Relationship Id="rId7" Type="http://schemas.openxmlformats.org/officeDocument/2006/relationships/hyperlink" Target="https://disabilityvisibilityproject.com/img_103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hyperlink" Target="http://www.flickr.com/photos/ncvophotos/8547312501/" TargetMode="External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calhealthreport.org/2021/07/06/analysis-care-for-children-with-disabilities-is-infrastructure-too-lets-invest-in-it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ds.ca.gov/consumers/wellness-toolkit/" TargetMode="External"/><Relationship Id="rId3" Type="http://schemas.openxmlformats.org/officeDocument/2006/relationships/hyperlink" Target="http://www.dds.ca.gov/nci/nci-domain-dashboards/" TargetMode="External"/><Relationship Id="rId7" Type="http://schemas.openxmlformats.org/officeDocument/2006/relationships/hyperlink" Target="http://www.cdph.ca.gov/Programs/CID/DCDC/Pages/Immunization/ncov2019.aspx" TargetMode="External"/><Relationship Id="rId2" Type="http://schemas.openxmlformats.org/officeDocument/2006/relationships/hyperlink" Target="http://www.dds.ca.gov/rc/nci/nci-interactive-dashboard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vid19.ca.gov/" TargetMode="External"/><Relationship Id="rId5" Type="http://schemas.openxmlformats.org/officeDocument/2006/relationships/hyperlink" Target="http://www.dds.ca.gov/rc/" TargetMode="External"/><Relationship Id="rId4" Type="http://schemas.openxmlformats.org/officeDocument/2006/relationships/hyperlink" Target="http://www.dds.ca.gov/rc/nc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oolkit.me/123-method/metrics-based-evaluation/metrics-step-2/survey-questionnaire-sampli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6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777AF-E369-1211-67B8-BF9673EA47EC}"/>
              </a:ext>
            </a:extLst>
          </p:cNvPr>
          <p:cNvSpPr/>
          <p:nvPr/>
        </p:nvSpPr>
        <p:spPr>
          <a:xfrm>
            <a:off x="522539" y="3108784"/>
            <a:ext cx="11168715" cy="2768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5E3B72-26B7-561F-3942-E7DDAA6F8D3B}"/>
              </a:ext>
            </a:extLst>
          </p:cNvPr>
          <p:cNvSpPr txBox="1"/>
          <p:nvPr/>
        </p:nvSpPr>
        <p:spPr>
          <a:xfrm>
            <a:off x="2499834" y="1248987"/>
            <a:ext cx="842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National Core Indicator (NCI) </a:t>
            </a:r>
          </a:p>
          <a:p>
            <a:r>
              <a:rPr lang="en-US" sz="4800" dirty="0"/>
              <a:t>Mail-Out Family Surveys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228F8-B5E4-C3D9-5551-F3514B7881C4}"/>
              </a:ext>
            </a:extLst>
          </p:cNvPr>
          <p:cNvSpPr/>
          <p:nvPr/>
        </p:nvSpPr>
        <p:spPr>
          <a:xfrm>
            <a:off x="9846809" y="0"/>
            <a:ext cx="2345189" cy="4663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17FAC-114E-933E-49EF-E666978BFCBD}"/>
              </a:ext>
            </a:extLst>
          </p:cNvPr>
          <p:cNvSpPr/>
          <p:nvPr/>
        </p:nvSpPr>
        <p:spPr>
          <a:xfrm>
            <a:off x="11691254" y="473829"/>
            <a:ext cx="500745" cy="53862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State Council on Developmental Disabilities Logo">
            <a:extLst>
              <a:ext uri="{FF2B5EF4-FFF2-40B4-BE49-F238E27FC236}">
                <a16:creationId xmlns:a16="http://schemas.microsoft.com/office/drawing/2014/main" id="{C2D28758-D3C3-8703-45EB-EBE7559C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97" y="3584389"/>
            <a:ext cx="3578753" cy="2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F4136-1752-F283-E341-A47D92575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54" y="6236200"/>
            <a:ext cx="4724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907D3-AB1C-68F0-059E-5B07B779CC00}"/>
              </a:ext>
            </a:extLst>
          </p:cNvPr>
          <p:cNvSpPr txBox="1"/>
          <p:nvPr/>
        </p:nvSpPr>
        <p:spPr>
          <a:xfrm>
            <a:off x="750458" y="727983"/>
            <a:ext cx="10796370" cy="5387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Core Indicator (NCI)</a:t>
            </a: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 Assessment Project </a:t>
            </a: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2010, The State Council on Developmental Disabilities, in cooperation with The Department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Developmental Services (DDS)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Human Services Research Institute (HSRI) joined 26 other states in conducting quality assessment interviews using the nationally recognized National Core Indicators (NCI) assessment tool.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responses to these surveys help California identify essential changes necessary to improve the quality of the service delivery system at a statewide and local level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</a:endParaRPr>
          </a:p>
        </p:txBody>
      </p:sp>
      <p:pic>
        <p:nvPicPr>
          <p:cNvPr id="2" name="Picture 4" descr="State Council on Developmental Disabilities Logo">
            <a:extLst>
              <a:ext uri="{FF2B5EF4-FFF2-40B4-BE49-F238E27FC236}">
                <a16:creationId xmlns:a16="http://schemas.microsoft.com/office/drawing/2014/main" id="{3DC5483C-8DDA-F2E6-09CD-C3AAA64D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19" y="5353762"/>
            <a:ext cx="1746166" cy="1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26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24461-E1D0-289D-ED13-2AA28031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76" y="0"/>
            <a:ext cx="6107048" cy="6959600"/>
          </a:xfrm>
          <a:prstGeom prst="rect">
            <a:avLst/>
          </a:prstGeom>
        </p:spPr>
      </p:pic>
      <p:pic>
        <p:nvPicPr>
          <p:cNvPr id="2" name="Picture 4" descr="State Council on Developmental Disabilities Logo">
            <a:extLst>
              <a:ext uri="{FF2B5EF4-FFF2-40B4-BE49-F238E27FC236}">
                <a16:creationId xmlns:a16="http://schemas.microsoft.com/office/drawing/2014/main" id="{44D06E47-FD3B-1AAA-94BD-C2154777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85" y="5609005"/>
            <a:ext cx="1746166" cy="1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0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A91DB-0F3A-D664-C0D1-096A2A85E19D}"/>
              </a:ext>
            </a:extLst>
          </p:cNvPr>
          <p:cNvSpPr txBox="1"/>
          <p:nvPr/>
        </p:nvSpPr>
        <p:spPr>
          <a:xfrm>
            <a:off x="0" y="0"/>
            <a:ext cx="12192000" cy="8371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NCI QA Project Surveyor Recruitment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Surveyors are wanted throughout the Inyo, Mono, Tri-Counties and Inland Regions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next cycle is anticipated to begin September 2024.  Recruitment for this cycle will begin April/May 2024.  If you are interested in being notified in Spring of 2024 when recruitment begins, please Join the QA Project mailing list.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into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Https://scdd.ca.gov/qap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3030C-97E6-6996-2981-BC4875E2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5314950"/>
            <a:ext cx="4333875" cy="1543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9866B3-3B1F-D411-3654-BD4B62FB2AFA}"/>
              </a:ext>
            </a:extLst>
          </p:cNvPr>
          <p:cNvSpPr/>
          <p:nvPr/>
        </p:nvSpPr>
        <p:spPr>
          <a:xfrm>
            <a:off x="0" y="1134111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State Council on Developmental Disabilities Logo">
            <a:extLst>
              <a:ext uri="{FF2B5EF4-FFF2-40B4-BE49-F238E27FC236}">
                <a16:creationId xmlns:a16="http://schemas.microsoft.com/office/drawing/2014/main" id="{33826B7C-2E7A-8FE7-3C2F-211FD875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36" y="5664199"/>
            <a:ext cx="1746166" cy="1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011E1-5D89-799B-6A21-256E4DD78648}"/>
              </a:ext>
            </a:extLst>
          </p:cNvPr>
          <p:cNvSpPr txBox="1"/>
          <p:nvPr/>
        </p:nvSpPr>
        <p:spPr>
          <a:xfrm>
            <a:off x="1005008" y="7800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Thank you, for your continued dedication and collaborative efforts. 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44604EFE-BCD0-2DF0-9677-6D4A2E93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2742" y="2603166"/>
            <a:ext cx="5100909" cy="3526996"/>
          </a:xfrm>
          <a:prstGeom prst="rect">
            <a:avLst/>
          </a:prstGeom>
        </p:spPr>
      </p:pic>
      <p:pic>
        <p:nvPicPr>
          <p:cNvPr id="8" name="Picture 4" descr="State Council on Developmental Disabilities Logo">
            <a:extLst>
              <a:ext uri="{FF2B5EF4-FFF2-40B4-BE49-F238E27FC236}">
                <a16:creationId xmlns:a16="http://schemas.microsoft.com/office/drawing/2014/main" id="{49EED022-FE07-94A1-DBC2-EEE62F36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97" y="3336820"/>
            <a:ext cx="2230153" cy="124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4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254BA-2E7C-77B9-8CEC-3062D7D1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326517"/>
            <a:ext cx="8658846" cy="588801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State Council on Developmental Disabilities Logo">
            <a:extLst>
              <a:ext uri="{FF2B5EF4-FFF2-40B4-BE49-F238E27FC236}">
                <a16:creationId xmlns:a16="http://schemas.microsoft.com/office/drawing/2014/main" id="{1B6A5D00-92B2-3DF0-3645-74B49817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218" y="5642917"/>
            <a:ext cx="1746166" cy="1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5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D7E3B8-F244-757A-0173-0446D081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n-lt"/>
              </a:rPr>
              <a:t>SCDD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San Bernardino Regional Office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A1DDC9-0122-46AC-951F-B69F4BE2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121" y="1868086"/>
            <a:ext cx="5157787" cy="823912"/>
          </a:xfrm>
        </p:spPr>
        <p:txBody>
          <a:bodyPr/>
          <a:lstStyle/>
          <a:p>
            <a:r>
              <a:rPr lang="en-US" dirty="0"/>
              <a:t>Inland </a:t>
            </a:r>
          </a:p>
        </p:txBody>
      </p:sp>
      <p:pic>
        <p:nvPicPr>
          <p:cNvPr id="19" name="Content Placeholder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0A286D-66BF-60D4-5D48-4F9979F0E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332" y="3034002"/>
            <a:ext cx="4400225" cy="2142835"/>
          </a:xfrm>
          <a:prstGeom prst="rect">
            <a:avLst/>
          </a:prstGeom>
          <a:ln w="793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E322AE-0CF2-B4F6-0CC5-FE11D9492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62384" y="1838604"/>
            <a:ext cx="2617788" cy="823912"/>
          </a:xfrm>
        </p:spPr>
        <p:txBody>
          <a:bodyPr/>
          <a:lstStyle/>
          <a:p>
            <a:r>
              <a:rPr lang="en-US" dirty="0"/>
              <a:t>Tri-Counties </a:t>
            </a:r>
          </a:p>
        </p:txBody>
      </p:sp>
      <p:pic>
        <p:nvPicPr>
          <p:cNvPr id="21" name="Content Placeholder 20" descr="A picture containing person, indoor, window, people">
            <a:extLst>
              <a:ext uri="{FF2B5EF4-FFF2-40B4-BE49-F238E27FC236}">
                <a16:creationId xmlns:a16="http://schemas.microsoft.com/office/drawing/2014/main" id="{1414BEC1-D59A-BA7E-4149-91A54220EA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28359" y="2966660"/>
            <a:ext cx="3152777" cy="2277518"/>
          </a:xfrm>
          <a:prstGeom prst="rect">
            <a:avLst/>
          </a:prstGeom>
          <a:ln w="8572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283A3FD-4052-65B3-542E-354960CC6E2C}"/>
              </a:ext>
            </a:extLst>
          </p:cNvPr>
          <p:cNvSpPr txBox="1">
            <a:spLocks/>
          </p:cNvSpPr>
          <p:nvPr/>
        </p:nvSpPr>
        <p:spPr>
          <a:xfrm>
            <a:off x="5795001" y="1647367"/>
            <a:ext cx="333360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Kern </a:t>
            </a:r>
          </a:p>
        </p:txBody>
      </p:sp>
      <p:pic>
        <p:nvPicPr>
          <p:cNvPr id="24" name="Picture 23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13CDDECE-BDBF-98AA-6AB3-F69423EF6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89932" y="2662516"/>
            <a:ext cx="2815535" cy="3754046"/>
          </a:xfrm>
          <a:prstGeom prst="rect">
            <a:avLst/>
          </a:prstGeom>
          <a:ln w="8572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4" descr="State Council on Developmental Disabilities Logo">
            <a:extLst>
              <a:ext uri="{FF2B5EF4-FFF2-40B4-BE49-F238E27FC236}">
                <a16:creationId xmlns:a16="http://schemas.microsoft.com/office/drawing/2014/main" id="{88F08888-BC88-5E1E-620A-65E0409D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2" y="5661083"/>
            <a:ext cx="1746166" cy="1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3D20A43-147F-1104-7C4D-5E5ADDADCCB7}"/>
              </a:ext>
            </a:extLst>
          </p:cNvPr>
          <p:cNvSpPr/>
          <p:nvPr/>
        </p:nvSpPr>
        <p:spPr>
          <a:xfrm>
            <a:off x="9511645" y="587371"/>
            <a:ext cx="216817" cy="18562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22E03BF9-8D6F-798E-12D0-CD8D99E050CD}"/>
              </a:ext>
            </a:extLst>
          </p:cNvPr>
          <p:cNvSpPr/>
          <p:nvPr/>
        </p:nvSpPr>
        <p:spPr>
          <a:xfrm>
            <a:off x="9774024" y="683210"/>
            <a:ext cx="216817" cy="18562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C51BDC1D-2134-121F-13EA-30B582C73450}"/>
              </a:ext>
            </a:extLst>
          </p:cNvPr>
          <p:cNvSpPr/>
          <p:nvPr/>
        </p:nvSpPr>
        <p:spPr>
          <a:xfrm>
            <a:off x="9954461" y="877800"/>
            <a:ext cx="216817" cy="18562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948A87C2-CD7D-ABDA-2017-8684C2D052C9}"/>
              </a:ext>
            </a:extLst>
          </p:cNvPr>
          <p:cNvSpPr/>
          <p:nvPr/>
        </p:nvSpPr>
        <p:spPr>
          <a:xfrm>
            <a:off x="9954460" y="1160949"/>
            <a:ext cx="216817" cy="18562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B0A2C-4AE7-F07B-C471-41CCE1C26757}"/>
              </a:ext>
            </a:extLst>
          </p:cNvPr>
          <p:cNvSpPr txBox="1"/>
          <p:nvPr/>
        </p:nvSpPr>
        <p:spPr>
          <a:xfrm>
            <a:off x="88264" y="794386"/>
            <a:ext cx="7684135" cy="447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Families of the regional center will receive one of three NCI surveys based on whether the family member with I/DD is: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child living in the family home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 adult living in the family home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 adult living outside of the family home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302D-05D5-2140-00DC-136802F1C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3" r="4999" b="3097"/>
          <a:stretch/>
        </p:blipFill>
        <p:spPr>
          <a:xfrm>
            <a:off x="6912611" y="10668"/>
            <a:ext cx="5191125" cy="570234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D988B-B24B-FF3C-F8D8-9A70643DD395}"/>
              </a:ext>
            </a:extLst>
          </p:cNvPr>
          <p:cNvSpPr/>
          <p:nvPr/>
        </p:nvSpPr>
        <p:spPr>
          <a:xfrm>
            <a:off x="0" y="6553200"/>
            <a:ext cx="12192000" cy="294132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B499F1-2974-32CD-069B-96122CFBAC60}"/>
              </a:ext>
            </a:extLst>
          </p:cNvPr>
          <p:cNvSpPr/>
          <p:nvPr/>
        </p:nvSpPr>
        <p:spPr>
          <a:xfrm>
            <a:off x="0" y="6420678"/>
            <a:ext cx="12188952" cy="132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State Council on Developmental Disabilities Logo">
            <a:extLst>
              <a:ext uri="{FF2B5EF4-FFF2-40B4-BE49-F238E27FC236}">
                <a16:creationId xmlns:a16="http://schemas.microsoft.com/office/drawing/2014/main" id="{5C73F0EB-1014-0C3A-527B-F322999C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5266779"/>
            <a:ext cx="1746166" cy="1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87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and a child in a wheelchair">
            <a:extLst>
              <a:ext uri="{FF2B5EF4-FFF2-40B4-BE49-F238E27FC236}">
                <a16:creationId xmlns:a16="http://schemas.microsoft.com/office/drawing/2014/main" id="{FCD3928F-4D4D-9A52-D25D-AD32EB289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560" r="10243"/>
          <a:stretch/>
        </p:blipFill>
        <p:spPr>
          <a:xfrm>
            <a:off x="333376" y="802940"/>
            <a:ext cx="4273526" cy="4883236"/>
          </a:xfrm>
          <a:prstGeom prst="rect">
            <a:avLst/>
          </a:prstGeom>
          <a:ln w="412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Arc 2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25DA273D-29E4-9F1A-30B0-70B63A373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466985"/>
              </p:ext>
            </p:extLst>
          </p:nvPr>
        </p:nvGraphicFramePr>
        <p:xfrm>
          <a:off x="5790215" y="288351"/>
          <a:ext cx="6243144" cy="558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4" descr="State Council on Developmental Disabilities Logo">
            <a:extLst>
              <a:ext uri="{FF2B5EF4-FFF2-40B4-BE49-F238E27FC236}">
                <a16:creationId xmlns:a16="http://schemas.microsoft.com/office/drawing/2014/main" id="{268C864C-9077-2DDD-E341-DC4CC88F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270" y="5805037"/>
            <a:ext cx="1582613" cy="1027958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4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A74FB8-373C-D00C-608B-3E5984A9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" y="365125"/>
            <a:ext cx="120465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Resources provided at the end of the electronic survey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C8B822-041F-560F-BEBB-38EFA78D8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Links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E2CA52-E748-F812-FA05-D960DAE88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88390"/>
            <a:ext cx="5899558" cy="2111449"/>
          </a:xfrm>
        </p:spPr>
        <p:txBody>
          <a:bodyPr/>
          <a:lstStyle/>
          <a:p>
            <a:r>
              <a:rPr lang="en-US" sz="1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www.dds.ca.gov/rc/nci/nci-interactive-dashboard/</a:t>
            </a:r>
            <a:endParaRPr lang="en-US" sz="12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www.dds.ca.gov/nci/nci-domain-dashboards/</a:t>
            </a:r>
            <a:endParaRPr lang="en-US" sz="12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www.dds.ca.gov/rc/nci/</a:t>
            </a:r>
            <a:endParaRPr lang="en-US" sz="12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www.dds.ca.gov/rc/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www.covid19.ca.gov</a:t>
            </a:r>
            <a:endParaRPr lang="en-US" sz="12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www.cdph.ca.gov/Programs/CID/DCDC/Pages/Immunization/ncov2019.aspx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Wellness Toolkit - CA Department of Developmental Services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6B07F2-4B34-3F1D-D748-7B2251F0D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Resources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F23DD07-646B-4F23-5671-DE1DA53C9F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224011"/>
              </p:ext>
            </p:extLst>
          </p:nvPr>
        </p:nvGraphicFramePr>
        <p:xfrm>
          <a:off x="436229" y="2888390"/>
          <a:ext cx="5659771" cy="2421841"/>
        </p:xfrm>
        <a:graphic>
          <a:graphicData uri="http://schemas.openxmlformats.org/drawingml/2006/table">
            <a:tbl>
              <a:tblPr/>
              <a:tblGrid>
                <a:gridCol w="5659771">
                  <a:extLst>
                    <a:ext uri="{9D8B030D-6E8A-4147-A177-3AD203B41FA5}">
                      <a16:colId xmlns:a16="http://schemas.microsoft.com/office/drawing/2014/main" val="1371370166"/>
                    </a:ext>
                  </a:extLst>
                </a:gridCol>
              </a:tblGrid>
              <a:tr h="2421841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Results from Previous Years ---------------------------------------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Regional Center Performance by topic 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NCI contact information --------------------------------------------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For more regional center resources -----------------------------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Covid-19 ----------------------------------------------------------------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Health--------------------------------------------------------------------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Emergency Preparedness-------------------------------------------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8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90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779A3-68D2-776B-FC5A-6DB67B85F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9" b="38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9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FE613-928F-0662-C183-A1F3AAF09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" b="144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60FBC-388F-D170-1120-BBF7D2678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en-US" sz="51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NCI Quality Assessment Project</a:t>
            </a:r>
            <a:endParaRPr lang="en-US" sz="51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9ECC9-B700-A2DD-73AD-AF06E1AEC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425551" cy="1881751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Survey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Engineering drawing">
            <a:extLst>
              <a:ext uri="{FF2B5EF4-FFF2-40B4-BE49-F238E27FC236}">
                <a16:creationId xmlns:a16="http://schemas.microsoft.com/office/drawing/2014/main" id="{D2BC01C7-C990-09A8-38DE-1A1EA2611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76" r="-1" b="17616"/>
          <a:stretch/>
        </p:blipFill>
        <p:spPr>
          <a:xfrm>
            <a:off x="6170029" y="778733"/>
            <a:ext cx="2867881" cy="169226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4" name="Picture 4" descr="State Council on Developmental Disabilities Logo">
            <a:extLst>
              <a:ext uri="{FF2B5EF4-FFF2-40B4-BE49-F238E27FC236}">
                <a16:creationId xmlns:a16="http://schemas.microsoft.com/office/drawing/2014/main" id="{0ED318C6-D63C-55BB-C75B-D1C15C5E3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53" r="2" b="2"/>
          <a:stretch/>
        </p:blipFill>
        <p:spPr bwMode="auto">
          <a:xfrm>
            <a:off x="8782279" y="4312289"/>
            <a:ext cx="2899242" cy="1710784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C00000"/>
      </a:lt2>
      <a:accent1>
        <a:srgbClr val="1F3864"/>
      </a:accent1>
      <a:accent2>
        <a:srgbClr val="C00000"/>
      </a:accent2>
      <a:accent3>
        <a:srgbClr val="0F1C32"/>
      </a:accent3>
      <a:accent4>
        <a:srgbClr val="C00000"/>
      </a:accent4>
      <a:accent5>
        <a:srgbClr val="1F3864"/>
      </a:accent5>
      <a:accent6>
        <a:srgbClr val="1F3864"/>
      </a:accent6>
      <a:hlink>
        <a:srgbClr val="0563C1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457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SCDD San Bernardino Regional Office </vt:lpstr>
      <vt:lpstr>PowerPoint Presentation</vt:lpstr>
      <vt:lpstr>PowerPoint Presentation</vt:lpstr>
      <vt:lpstr>Resources provided at the end of the electronic survey</vt:lpstr>
      <vt:lpstr>PowerPoint Presentation</vt:lpstr>
      <vt:lpstr>PowerPoint Presentation</vt:lpstr>
      <vt:lpstr>NCI Quality Assessment Project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Terrell, Matoya@DSS</dc:creator>
  <cp:lastModifiedBy>Terrell, Matoya@DSS</cp:lastModifiedBy>
  <cp:revision>2</cp:revision>
  <dcterms:created xsi:type="dcterms:W3CDTF">2023-09-25T02:32:20Z</dcterms:created>
  <dcterms:modified xsi:type="dcterms:W3CDTF">2023-10-19T18:32:52Z</dcterms:modified>
</cp:coreProperties>
</file>