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72" r:id="rId2"/>
    <p:sldId id="289" r:id="rId3"/>
    <p:sldId id="299" r:id="rId4"/>
    <p:sldId id="300" r:id="rId5"/>
    <p:sldId id="303" r:id="rId6"/>
    <p:sldId id="301" r:id="rId7"/>
    <p:sldId id="287" r:id="rId8"/>
    <p:sldId id="290" r:id="rId9"/>
    <p:sldId id="291" r:id="rId10"/>
    <p:sldId id="292" r:id="rId11"/>
    <p:sldId id="293" r:id="rId12"/>
    <p:sldId id="294" r:id="rId13"/>
    <p:sldId id="298" r:id="rId14"/>
    <p:sldId id="286" r:id="rId1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3407"/>
          </a:xfrm>
          <a:prstGeom prst="rect">
            <a:avLst/>
          </a:prstGeom>
        </p:spPr>
        <p:txBody>
          <a:bodyPr vert="horz" lIns="93177" tIns="46589" rIns="93177" bIns="46589" rtlCol="0"/>
          <a:lstStyle>
            <a:lvl1pPr algn="r">
              <a:defRPr sz="1200"/>
            </a:lvl1pPr>
          </a:lstStyle>
          <a:p>
            <a:fld id="{71BD4573-58E7-4156-A133-2731F5F8D1A6}" type="datetimeFigureOut">
              <a:rPr lang="en-US" smtClean="0"/>
              <a:t>4/28/2026</a:t>
            </a:fld>
            <a:endParaRPr lang="en-US"/>
          </a:p>
        </p:txBody>
      </p:sp>
      <p:sp>
        <p:nvSpPr>
          <p:cNvPr id="4" name="Slide Image Placeholder 3"/>
          <p:cNvSpPr>
            <a:spLocks noGrp="1" noRot="1" noChangeAspect="1"/>
          </p:cNvSpPr>
          <p:nvPr>
            <p:ph type="sldImg" idx="2"/>
          </p:nvPr>
        </p:nvSpPr>
        <p:spPr>
          <a:xfrm>
            <a:off x="735013" y="1154113"/>
            <a:ext cx="5540375" cy="3116262"/>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70"/>
            <a:ext cx="3037840" cy="463406"/>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70"/>
            <a:ext cx="3037840" cy="463406"/>
          </a:xfrm>
          <a:prstGeom prst="rect">
            <a:avLst/>
          </a:prstGeom>
        </p:spPr>
        <p:txBody>
          <a:bodyPr vert="horz" lIns="93177" tIns="46589" rIns="93177" bIns="46589" rtlCol="0" anchor="b"/>
          <a:lstStyle>
            <a:lvl1pPr algn="r">
              <a:defRPr sz="1200"/>
            </a:lvl1pPr>
          </a:lstStyle>
          <a:p>
            <a:fld id="{893B0CF2-7F87-4E02-A248-870047730F99}" type="slidenum">
              <a:rPr lang="en-US" smtClean="0"/>
              <a:t>‹#›</a:t>
            </a:fld>
            <a:endParaRPr lang="en-US"/>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3B0CF2-7F87-4E02-A248-870047730F99}" type="slidenum">
              <a:rPr lang="en-US" smtClean="0"/>
              <a:t>1</a:t>
            </a:fld>
            <a:endParaRPr lang="en-US"/>
          </a:p>
        </p:txBody>
      </p:sp>
    </p:spTree>
    <p:extLst>
      <p:ext uri="{BB962C8B-B14F-4D97-AF65-F5344CB8AC3E}">
        <p14:creationId xmlns:p14="http://schemas.microsoft.com/office/powerpoint/2010/main" val="1495133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grpSp>
        <p:nvGrpSpPr>
          <p:cNvPr id="10" name="Group 9"/>
          <p:cNvGrpSpPr/>
          <p:nvPr/>
        </p:nvGrpSpPr>
        <p:grpSpPr>
          <a:xfrm>
            <a:off x="0" y="6208894"/>
            <a:ext cx="12192000" cy="649106"/>
            <a:chOff x="0" y="6208894"/>
            <a:chExt cx="12192000" cy="649106"/>
          </a:xfrm>
        </p:grpSpPr>
        <p:sp>
          <p:nvSpPr>
            <p:cNvPr id="2" name="Rectangle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cxnSp>
          <p:nvCxnSpPr>
            <p:cNvPr id="7" name="Straight Connector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Straight Connector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r>
              <a:rPr kumimoji="0" lang="en-US"/>
              <a:t>Click to edit Master title style</a:t>
            </a:r>
            <a:endParaRPr kumimoji="0" lang="en-US" dirty="0"/>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021A1D30-C0A0-4124-A783-34D9F15FA0FE}" type="datetime1">
              <a:rPr lang="en-US" smtClean="0"/>
              <a:t>4/28/2026</a:t>
            </a:fld>
            <a:endParaRPr lang="en-US"/>
          </a:p>
        </p:txBody>
      </p:sp>
      <p:sp>
        <p:nvSpPr>
          <p:cNvPr id="19" name="Footer Placeholder 18"/>
          <p:cNvSpPr>
            <a:spLocks noGrp="1"/>
          </p:cNvSpPr>
          <p:nvPr>
            <p:ph type="ftr" sz="quarter" idx="11"/>
          </p:nvPr>
        </p:nvSpPr>
        <p:spPr/>
        <p:txBody>
          <a:bodyPr/>
          <a:lstStyle/>
          <a:p>
            <a:r>
              <a:rPr lang="en-US" dirty="0"/>
              <a:t>Add a footer</a:t>
            </a:r>
          </a:p>
        </p:txBody>
      </p:sp>
      <p:sp>
        <p:nvSpPr>
          <p:cNvPr id="27" name="Slide Number Placeholder 2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2D5871-AB0F-4B3D-8861-97E78CB7B47E}" type="datetime1">
              <a:rPr lang="en-US" smtClean="0"/>
              <a:t>4/28/2026</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4418406-4C3F-4F3E-80BD-A22568EA37EB}" type="datetime1">
              <a:rPr lang="en-US" smtClean="0"/>
              <a:t>4/28/2026</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5F28077-7188-48C5-8679-2287FAC952E9}" type="datetime1">
              <a:rPr lang="en-US" smtClean="0"/>
              <a:t>4/28/2026</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2DCB740-6776-4EE9-99FD-96D592FA5A23}" type="datetime1">
              <a:rPr lang="en-US" smtClean="0"/>
              <a:t>4/28/2026</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5F6BD99-6FFD-46C5-B5E2-43A34BDA2566}" type="datetime1">
              <a:rPr lang="en-US" smtClean="0"/>
              <a:t>4/28/2026</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022678E-214C-4CF8-97C7-95015FB02960}" type="datetime1">
              <a:rPr lang="en-US" smtClean="0"/>
              <a:t>4/28/2026</a:t>
            </a:fld>
            <a:endParaRPr lang="en-US"/>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D55660E0-FA77-4473-A859-74127B089143}" type="datetime1">
              <a:rPr lang="en-US" smtClean="0"/>
              <a:t>4/28/2026</a:t>
            </a:fld>
            <a:endParaRPr lang="en-US"/>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88D7B8-9F07-4899-827D-5F3CFDDEB574}" type="datetime1">
              <a:rPr lang="en-US" smtClean="0"/>
              <a:t>4/28/2026</a:t>
            </a:fld>
            <a:endParaRPr lang="en-US"/>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5197C5C-1CD1-417D-A89C-14747F5222C7}" type="datetime1">
              <a:rPr lang="en-US" smtClean="0"/>
              <a:t>4/28/2026</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359EFBB-CFA1-4AA8-9123-F0B52DBD84FE}" type="datetime1">
              <a:rPr lang="en-US" smtClean="0"/>
              <a:t>4/28/2026</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a:xfrm>
            <a:off x="10769600" y="6356351"/>
            <a:ext cx="812800" cy="365125"/>
          </a:xfrm>
        </p:spPr>
        <p:txBody>
          <a:bodyPr/>
          <a:lstStyle/>
          <a:p>
            <a:fld id="{401CF334-2D5C-4859-84A6-CA7E6E43FAEB}" type="slidenum">
              <a:rPr lang="en-US" smtClean="0"/>
              <a:t>‹#›</a:t>
            </a:fld>
            <a:endParaRPr lang="en-US"/>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oup 24"/>
          <p:cNvGrpSpPr/>
          <p:nvPr/>
        </p:nvGrpSpPr>
        <p:grpSpPr>
          <a:xfrm>
            <a:off x="-29028" y="-7144"/>
            <a:ext cx="12240731" cy="6879658"/>
            <a:chOff x="0" y="-21658"/>
            <a:chExt cx="12240731" cy="6879658"/>
          </a:xfrm>
        </p:grpSpPr>
        <p:sp>
          <p:nvSpPr>
            <p:cNvPr id="26" name="Rectangle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p:cNvGrpSpPr/>
            <p:nvPr/>
          </p:nvGrpSpPr>
          <p:grpSpPr>
            <a:xfrm>
              <a:off x="0" y="-21658"/>
              <a:ext cx="12240731" cy="1041400"/>
              <a:chOff x="-25356" y="-7144"/>
              <a:chExt cx="12240731" cy="1041400"/>
            </a:xfrm>
          </p:grpSpPr>
          <p:sp>
            <p:nvSpPr>
              <p:cNvPr id="28" name="Freefor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29" name="Free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grpSp>
            <p:nvGrpSpPr>
              <p:cNvPr id="31" name="Group 30"/>
              <p:cNvGrpSpPr/>
              <p:nvPr/>
            </p:nvGrpSpPr>
            <p:grpSpPr>
              <a:xfrm>
                <a:off x="-25356" y="202408"/>
                <a:ext cx="12240731" cy="649224"/>
                <a:chOff x="-19045" y="216550"/>
                <a:chExt cx="9180548" cy="649224"/>
              </a:xfrm>
            </p:grpSpPr>
            <p:sp>
              <p:nvSpPr>
                <p:cNvPr id="32" name="Free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33" name="Free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grpSp>
        </p:grpSp>
      </p:gr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100">
                <a:solidFill>
                  <a:schemeClr val="tx1"/>
                </a:solidFill>
              </a:defRPr>
            </a:lvl1pPr>
          </a:lstStyle>
          <a:p>
            <a:fld id="{61146459-E3C3-4969-9224-5ED50B492D17}" type="datetime1">
              <a:rPr lang="en-US" smtClean="0"/>
              <a:pPr/>
              <a:t>4/28/2026</a:t>
            </a:fld>
            <a:endParaRPr lang="en-US" dirty="0"/>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100">
                <a:solidFill>
                  <a:schemeClr val="tx1"/>
                </a:solidFill>
              </a:defRPr>
            </a:lvl1pPr>
          </a:lstStyle>
          <a:p>
            <a:r>
              <a:rPr lang="en-US" dirty="0"/>
              <a:t>Add a footer</a:t>
            </a: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100">
                <a:solidFill>
                  <a:schemeClr val="tx1"/>
                </a:solidFill>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sz="4400" dirty="0"/>
              <a:t>Regional Center: Service Delivery Models</a:t>
            </a:r>
            <a:br>
              <a:rPr lang="en-US" sz="4400" dirty="0"/>
            </a:br>
            <a:r>
              <a:rPr lang="en-US" dirty="0"/>
              <a:t> </a:t>
            </a:r>
          </a:p>
        </p:txBody>
      </p:sp>
      <p:sp>
        <p:nvSpPr>
          <p:cNvPr id="5" name="Subtitle 4"/>
          <p:cNvSpPr>
            <a:spLocks noGrp="1"/>
          </p:cNvSpPr>
          <p:nvPr>
            <p:ph type="subTitle" idx="1"/>
          </p:nvPr>
        </p:nvSpPr>
        <p:spPr/>
        <p:txBody>
          <a:bodyPr/>
          <a:lstStyle/>
          <a:p>
            <a:r>
              <a:rPr lang="en-US" dirty="0"/>
              <a:t>April 28, 2026</a:t>
            </a:r>
          </a:p>
          <a:p>
            <a:endParaRPr lang="en-US" dirty="0"/>
          </a:p>
        </p:txBody>
      </p:sp>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412B7-BD7A-E3FB-2CB7-8944B72A9935}"/>
              </a:ext>
            </a:extLst>
          </p:cNvPr>
          <p:cNvSpPr>
            <a:spLocks noGrp="1"/>
          </p:cNvSpPr>
          <p:nvPr>
            <p:ph type="title"/>
          </p:nvPr>
        </p:nvSpPr>
        <p:spPr/>
        <p:txBody>
          <a:bodyPr/>
          <a:lstStyle/>
          <a:p>
            <a:r>
              <a:rPr lang="en-US" dirty="0"/>
              <a:t>Spending Plan</a:t>
            </a:r>
          </a:p>
        </p:txBody>
      </p:sp>
      <p:sp>
        <p:nvSpPr>
          <p:cNvPr id="3" name="Content Placeholder 2">
            <a:extLst>
              <a:ext uri="{FF2B5EF4-FFF2-40B4-BE49-F238E27FC236}">
                <a16:creationId xmlns:a16="http://schemas.microsoft.com/office/drawing/2014/main" id="{16917FC6-C81F-BAF5-1C6C-5B9C497D2A08}"/>
              </a:ext>
            </a:extLst>
          </p:cNvPr>
          <p:cNvSpPr>
            <a:spLocks noGrp="1"/>
          </p:cNvSpPr>
          <p:nvPr>
            <p:ph idx="1"/>
          </p:nvPr>
        </p:nvSpPr>
        <p:spPr/>
        <p:txBody>
          <a:bodyPr/>
          <a:lstStyle/>
          <a:p>
            <a:endParaRPr lang="en-US" dirty="0"/>
          </a:p>
          <a:p>
            <a:pPr marL="0" indent="0">
              <a:buNone/>
            </a:pPr>
            <a:endParaRPr lang="en-US" dirty="0"/>
          </a:p>
          <a:p>
            <a:pPr marL="0" indent="0">
              <a:buNone/>
            </a:pPr>
            <a:r>
              <a:rPr lang="en-US" dirty="0"/>
              <a:t>The spending plan details how the available funds, as approved on the budget, will be used to purchase services and supports necessary to implement the participant’s individual Program Plan (IPP).</a:t>
            </a:r>
          </a:p>
        </p:txBody>
      </p:sp>
    </p:spTree>
    <p:extLst>
      <p:ext uri="{BB962C8B-B14F-4D97-AF65-F5344CB8AC3E}">
        <p14:creationId xmlns:p14="http://schemas.microsoft.com/office/powerpoint/2010/main" val="3876069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67463-EB93-FAD1-14DA-F4D9D6E36695}"/>
              </a:ext>
            </a:extLst>
          </p:cNvPr>
          <p:cNvSpPr>
            <a:spLocks noGrp="1"/>
          </p:cNvSpPr>
          <p:nvPr>
            <p:ph type="title"/>
          </p:nvPr>
        </p:nvSpPr>
        <p:spPr/>
        <p:txBody>
          <a:bodyPr/>
          <a:lstStyle/>
          <a:p>
            <a:r>
              <a:rPr lang="en-US" dirty="0"/>
              <a:t>Independent Facilitator</a:t>
            </a:r>
          </a:p>
        </p:txBody>
      </p:sp>
      <p:sp>
        <p:nvSpPr>
          <p:cNvPr id="3" name="Content Placeholder 2">
            <a:extLst>
              <a:ext uri="{FF2B5EF4-FFF2-40B4-BE49-F238E27FC236}">
                <a16:creationId xmlns:a16="http://schemas.microsoft.com/office/drawing/2014/main" id="{7B60746A-3018-8991-4B1B-657438BC0D59}"/>
              </a:ext>
            </a:extLst>
          </p:cNvPr>
          <p:cNvSpPr>
            <a:spLocks noGrp="1"/>
          </p:cNvSpPr>
          <p:nvPr>
            <p:ph idx="1"/>
          </p:nvPr>
        </p:nvSpPr>
        <p:spPr/>
        <p:txBody>
          <a:bodyPr>
            <a:normAutofit fontScale="85000" lnSpcReduction="20000"/>
          </a:bodyPr>
          <a:lstStyle/>
          <a:p>
            <a:pPr marL="0" indent="0" algn="l">
              <a:buNone/>
            </a:pPr>
            <a:r>
              <a:rPr lang="en-US" dirty="0"/>
              <a:t>Participants in the SDP may</a:t>
            </a:r>
            <a:r>
              <a:rPr lang="en-US" b="0" i="0" dirty="0">
                <a:solidFill>
                  <a:srgbClr val="333333"/>
                </a:solidFill>
                <a:effectLst/>
                <a:highlight>
                  <a:srgbClr val="FBFBFB"/>
                </a:highlight>
                <a:latin typeface="Source Sans Pro" panose="020B0503030403020204" pitchFamily="34" charset="0"/>
              </a:rPr>
              <a:t> choose a person to help them in the following ways:</a:t>
            </a:r>
          </a:p>
          <a:p>
            <a:pPr marL="0" indent="0" algn="l">
              <a:buNone/>
            </a:pPr>
            <a:endParaRPr lang="en-US" b="0" i="0" dirty="0">
              <a:solidFill>
                <a:srgbClr val="333333"/>
              </a:solidFill>
              <a:effectLst/>
              <a:latin typeface="Source Sans Pro" panose="020B0503030403020204" pitchFamily="34" charset="0"/>
            </a:endParaRPr>
          </a:p>
          <a:p>
            <a:pPr algn="l">
              <a:buFont typeface="Arial" panose="020B0604020202020204" pitchFamily="34" charset="0"/>
              <a:buChar char="•"/>
            </a:pPr>
            <a:r>
              <a:rPr lang="en-US" b="0" i="0" dirty="0">
                <a:solidFill>
                  <a:srgbClr val="333333"/>
                </a:solidFill>
                <a:effectLst/>
                <a:latin typeface="Source Sans Pro" panose="020B0503030403020204" pitchFamily="34" charset="0"/>
              </a:rPr>
              <a:t>Assisting the individual with making informed decisions regarding their individual budget</a:t>
            </a:r>
          </a:p>
          <a:p>
            <a:pPr marL="0" indent="0" algn="l">
              <a:buNone/>
            </a:pPr>
            <a:endParaRPr lang="en-US" b="0" i="0" dirty="0">
              <a:solidFill>
                <a:srgbClr val="333333"/>
              </a:solidFill>
              <a:effectLst/>
              <a:latin typeface="Source Sans Pro" panose="020B0503030403020204" pitchFamily="34" charset="0"/>
            </a:endParaRPr>
          </a:p>
          <a:p>
            <a:pPr algn="l">
              <a:buFont typeface="Arial" panose="020B0604020202020204" pitchFamily="34" charset="0"/>
              <a:buChar char="•"/>
            </a:pPr>
            <a:r>
              <a:rPr lang="en-US" b="0" i="0" dirty="0">
                <a:solidFill>
                  <a:srgbClr val="333333"/>
                </a:solidFill>
                <a:effectLst/>
                <a:latin typeface="Source Sans Pro" panose="020B0503030403020204" pitchFamily="34" charset="0"/>
              </a:rPr>
              <a:t>Locating, accessing and coordinating services and supports consistent with the participant’s individual program plan (IPP)</a:t>
            </a:r>
          </a:p>
          <a:p>
            <a:pPr marL="0" indent="0" algn="l">
              <a:buNone/>
            </a:pPr>
            <a:endParaRPr lang="en-US" b="0" i="0" dirty="0">
              <a:solidFill>
                <a:srgbClr val="333333"/>
              </a:solidFill>
              <a:effectLst/>
              <a:latin typeface="Source Sans Pro" panose="020B0503030403020204" pitchFamily="34" charset="0"/>
            </a:endParaRPr>
          </a:p>
          <a:p>
            <a:pPr algn="l">
              <a:buFont typeface="Arial" panose="020B0604020202020204" pitchFamily="34" charset="0"/>
              <a:buChar char="•"/>
            </a:pPr>
            <a:r>
              <a:rPr lang="en-US" b="0" i="0" dirty="0">
                <a:solidFill>
                  <a:srgbClr val="333333"/>
                </a:solidFill>
                <a:effectLst/>
                <a:latin typeface="Source Sans Pro" panose="020B0503030403020204" pitchFamily="34" charset="0"/>
              </a:rPr>
              <a:t>Identifying immediate and long-term needs and developing options to meet those needs</a:t>
            </a:r>
          </a:p>
          <a:p>
            <a:pPr marL="0" indent="0" algn="l">
              <a:buNone/>
            </a:pPr>
            <a:endParaRPr lang="en-US" b="0" i="0" dirty="0">
              <a:solidFill>
                <a:srgbClr val="333333"/>
              </a:solidFill>
              <a:effectLst/>
              <a:latin typeface="Source Sans Pro" panose="020B0503030403020204" pitchFamily="34" charset="0"/>
            </a:endParaRPr>
          </a:p>
          <a:p>
            <a:pPr algn="l">
              <a:buFont typeface="Arial" panose="020B0604020202020204" pitchFamily="34" charset="0"/>
              <a:buChar char="•"/>
            </a:pPr>
            <a:r>
              <a:rPr lang="en-US" b="0" i="0" dirty="0">
                <a:solidFill>
                  <a:srgbClr val="333333"/>
                </a:solidFill>
                <a:effectLst/>
                <a:latin typeface="Source Sans Pro" panose="020B0503030403020204" pitchFamily="34" charset="0"/>
              </a:rPr>
              <a:t>Leading, participating, and/or advocating on behalf of participants in the person-centered planning process and development of the IPP</a:t>
            </a:r>
          </a:p>
          <a:p>
            <a:pPr marL="0" indent="0" algn="l">
              <a:buNone/>
            </a:pPr>
            <a:endParaRPr lang="en-US" b="0" i="0" dirty="0">
              <a:solidFill>
                <a:srgbClr val="333333"/>
              </a:solidFill>
              <a:effectLst/>
              <a:latin typeface="Source Sans Pro" panose="020B0503030403020204" pitchFamily="34" charset="0"/>
            </a:endParaRPr>
          </a:p>
          <a:p>
            <a:pPr algn="l">
              <a:buFont typeface="Arial" panose="020B0604020202020204" pitchFamily="34" charset="0"/>
              <a:buChar char="•"/>
            </a:pPr>
            <a:r>
              <a:rPr lang="en-US" b="0" i="0" dirty="0">
                <a:solidFill>
                  <a:srgbClr val="333333"/>
                </a:solidFill>
                <a:effectLst/>
                <a:latin typeface="Source Sans Pro" panose="020B0503030403020204" pitchFamily="34" charset="0"/>
              </a:rPr>
              <a:t>Obtaining identified services and supports</a:t>
            </a:r>
          </a:p>
          <a:p>
            <a:pPr marL="0" indent="0">
              <a:buNone/>
            </a:pPr>
            <a:endParaRPr lang="en-US" dirty="0"/>
          </a:p>
        </p:txBody>
      </p:sp>
    </p:spTree>
    <p:extLst>
      <p:ext uri="{BB962C8B-B14F-4D97-AF65-F5344CB8AC3E}">
        <p14:creationId xmlns:p14="http://schemas.microsoft.com/office/powerpoint/2010/main" val="3959463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C5736-DE4A-669A-AC24-6D2125683625}"/>
              </a:ext>
            </a:extLst>
          </p:cNvPr>
          <p:cNvSpPr>
            <a:spLocks noGrp="1"/>
          </p:cNvSpPr>
          <p:nvPr>
            <p:ph type="title"/>
          </p:nvPr>
        </p:nvSpPr>
        <p:spPr/>
        <p:txBody>
          <a:bodyPr/>
          <a:lstStyle/>
          <a:p>
            <a:r>
              <a:rPr lang="en-US" dirty="0"/>
              <a:t>Financial Management Service</a:t>
            </a:r>
          </a:p>
        </p:txBody>
      </p:sp>
      <p:sp>
        <p:nvSpPr>
          <p:cNvPr id="3" name="Content Placeholder 2">
            <a:extLst>
              <a:ext uri="{FF2B5EF4-FFF2-40B4-BE49-F238E27FC236}">
                <a16:creationId xmlns:a16="http://schemas.microsoft.com/office/drawing/2014/main" id="{5C41E268-4D70-8CF0-0ED9-515DBC998DBB}"/>
              </a:ext>
            </a:extLst>
          </p:cNvPr>
          <p:cNvSpPr>
            <a:spLocks noGrp="1"/>
          </p:cNvSpPr>
          <p:nvPr>
            <p:ph idx="1"/>
          </p:nvPr>
        </p:nvSpPr>
        <p:spPr/>
        <p:txBody>
          <a:bodyPr/>
          <a:lstStyle/>
          <a:p>
            <a:pPr marL="0" indent="0">
              <a:buNone/>
            </a:pPr>
            <a:r>
              <a:rPr lang="en-US" dirty="0"/>
              <a:t>The Financial Management Service (FMS) provider, plays a key role in supporting people who choose to get their regional center services through the SDP. Everyone in SDP must use an FMS provider to help:</a:t>
            </a:r>
          </a:p>
          <a:p>
            <a:pPr marL="0" indent="0">
              <a:buNone/>
            </a:pPr>
            <a:endParaRPr lang="en-US" dirty="0"/>
          </a:p>
          <a:p>
            <a:r>
              <a:rPr lang="en-US" dirty="0"/>
              <a:t>manage the individual budget and pay for services, including paying employees;</a:t>
            </a:r>
          </a:p>
          <a:p>
            <a:r>
              <a:rPr lang="en-US" dirty="0"/>
              <a:t>assist with hiring employees;</a:t>
            </a:r>
          </a:p>
          <a:p>
            <a:r>
              <a:rPr lang="en-US" dirty="0"/>
              <a:t>make sure providers are qualified to deliver services; and,</a:t>
            </a:r>
          </a:p>
          <a:p>
            <a:r>
              <a:rPr lang="en-US" dirty="0"/>
              <a:t>help providers get a criminal background check, if needed.</a:t>
            </a:r>
          </a:p>
        </p:txBody>
      </p:sp>
    </p:spTree>
    <p:extLst>
      <p:ext uri="{BB962C8B-B14F-4D97-AF65-F5344CB8AC3E}">
        <p14:creationId xmlns:p14="http://schemas.microsoft.com/office/powerpoint/2010/main" val="1793579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C22F8-445E-1714-4442-A364E0063B99}"/>
              </a:ext>
            </a:extLst>
          </p:cNvPr>
          <p:cNvSpPr>
            <a:spLocks noGrp="1"/>
          </p:cNvSpPr>
          <p:nvPr>
            <p:ph type="title"/>
          </p:nvPr>
        </p:nvSpPr>
        <p:spPr/>
        <p:txBody>
          <a:bodyPr>
            <a:normAutofit fontScale="90000"/>
          </a:bodyPr>
          <a:lstStyle/>
          <a:p>
            <a:r>
              <a:rPr lang="en-US" dirty="0"/>
              <a:t>Promotion of Service Deliver models</a:t>
            </a:r>
          </a:p>
        </p:txBody>
      </p:sp>
      <p:sp>
        <p:nvSpPr>
          <p:cNvPr id="3" name="Content Placeholder 2">
            <a:extLst>
              <a:ext uri="{FF2B5EF4-FFF2-40B4-BE49-F238E27FC236}">
                <a16:creationId xmlns:a16="http://schemas.microsoft.com/office/drawing/2014/main" id="{598C9F58-F5F6-F2A9-1FC5-F7D1D24A8602}"/>
              </a:ext>
            </a:extLst>
          </p:cNvPr>
          <p:cNvSpPr>
            <a:spLocks noGrp="1"/>
          </p:cNvSpPr>
          <p:nvPr>
            <p:ph idx="1"/>
          </p:nvPr>
        </p:nvSpPr>
        <p:spPr/>
        <p:txBody>
          <a:bodyPr>
            <a:normAutofit lnSpcReduction="10000"/>
          </a:bodyPr>
          <a:lstStyle/>
          <a:p>
            <a:pPr lvl="0"/>
            <a:r>
              <a:rPr lang="en-US" dirty="0"/>
              <a:t>Provide enhanced training to service coordination staff on available service delivery options (Self-Determination, Participant Directed services, etc.) to allow individuals/families more flexibility in creating support plans that would better fit their individual family circumstance.</a:t>
            </a:r>
          </a:p>
          <a:p>
            <a:pPr marL="0" lvl="0" indent="0">
              <a:buNone/>
            </a:pPr>
            <a:endParaRPr lang="en-US" dirty="0"/>
          </a:p>
          <a:p>
            <a:r>
              <a:rPr lang="en-US" dirty="0"/>
              <a:t>Continue to inform clients of the available service delivery models; if SDP is chosen, shepherd the client/family through the process</a:t>
            </a:r>
          </a:p>
          <a:p>
            <a:pPr marL="0" indent="0">
              <a:buNone/>
            </a:pPr>
            <a:endParaRPr lang="en-US" dirty="0"/>
          </a:p>
          <a:p>
            <a:r>
              <a:rPr lang="en-US" dirty="0"/>
              <a:t>Continue to refine internal processes to streamline purchase of service process.</a:t>
            </a:r>
          </a:p>
        </p:txBody>
      </p:sp>
    </p:spTree>
    <p:extLst>
      <p:ext uri="{BB962C8B-B14F-4D97-AF65-F5344CB8AC3E}">
        <p14:creationId xmlns:p14="http://schemas.microsoft.com/office/powerpoint/2010/main" val="3849042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81C68-3D70-E9D7-F2CA-ED0028700078}"/>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8586E991-EF4F-6327-FC00-563BB8E39CED}"/>
              </a:ext>
            </a:extLst>
          </p:cNvPr>
          <p:cNvSpPr>
            <a:spLocks noGrp="1"/>
          </p:cNvSpPr>
          <p:nvPr>
            <p:ph idx="1"/>
          </p:nvPr>
        </p:nvSpPr>
        <p:spPr/>
        <p:txBody>
          <a:bodyPr/>
          <a:lstStyle/>
          <a:p>
            <a:pPr marL="0" indent="0">
              <a:buNone/>
            </a:pPr>
            <a:endParaRPr lang="en-US" dirty="0"/>
          </a:p>
          <a:p>
            <a:pPr marL="0" indent="0">
              <a:buNone/>
            </a:pPr>
            <a:endParaRPr lang="en-US" dirty="0"/>
          </a:p>
          <a:p>
            <a:pPr marL="0" indent="0" algn="ctr">
              <a:buNone/>
            </a:pPr>
            <a:r>
              <a:rPr lang="en-US" sz="8800" dirty="0"/>
              <a:t>Questions?</a:t>
            </a:r>
          </a:p>
        </p:txBody>
      </p:sp>
    </p:spTree>
    <p:extLst>
      <p:ext uri="{BB962C8B-B14F-4D97-AF65-F5344CB8AC3E}">
        <p14:creationId xmlns:p14="http://schemas.microsoft.com/office/powerpoint/2010/main" val="1148535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66844-E676-EB77-4909-F87DF291CB08}"/>
              </a:ext>
            </a:extLst>
          </p:cNvPr>
          <p:cNvSpPr>
            <a:spLocks noGrp="1"/>
          </p:cNvSpPr>
          <p:nvPr>
            <p:ph type="title"/>
          </p:nvPr>
        </p:nvSpPr>
        <p:spPr>
          <a:xfrm>
            <a:off x="609600" y="704088"/>
            <a:ext cx="10972800" cy="725217"/>
          </a:xfrm>
        </p:spPr>
        <p:txBody>
          <a:bodyPr>
            <a:normAutofit fontScale="90000"/>
          </a:bodyPr>
          <a:lstStyle/>
          <a:p>
            <a:pPr algn="ctr"/>
            <a:r>
              <a:rPr lang="en-US" dirty="0"/>
              <a:t>Service Delivery Options</a:t>
            </a:r>
          </a:p>
        </p:txBody>
      </p:sp>
      <p:graphicFrame>
        <p:nvGraphicFramePr>
          <p:cNvPr id="6" name="Table 6">
            <a:extLst>
              <a:ext uri="{FF2B5EF4-FFF2-40B4-BE49-F238E27FC236}">
                <a16:creationId xmlns:a16="http://schemas.microsoft.com/office/drawing/2014/main" id="{85352827-01CB-B873-1161-CEAC7860BF02}"/>
              </a:ext>
            </a:extLst>
          </p:cNvPr>
          <p:cNvGraphicFramePr>
            <a:graphicFrameLocks noGrp="1"/>
          </p:cNvGraphicFramePr>
          <p:nvPr>
            <p:ph idx="1"/>
          </p:nvPr>
        </p:nvGraphicFramePr>
        <p:xfrm>
          <a:off x="609600" y="2095129"/>
          <a:ext cx="10972800" cy="3728115"/>
        </p:xfrm>
        <a:graphic>
          <a:graphicData uri="http://schemas.openxmlformats.org/drawingml/2006/table">
            <a:tbl>
              <a:tblPr firstRow="1" bandRow="1">
                <a:tableStyleId>{8799B23B-EC83-4686-B30A-512413B5E67A}</a:tableStyleId>
              </a:tblPr>
              <a:tblGrid>
                <a:gridCol w="5486400">
                  <a:extLst>
                    <a:ext uri="{9D8B030D-6E8A-4147-A177-3AD203B41FA5}">
                      <a16:colId xmlns:a16="http://schemas.microsoft.com/office/drawing/2014/main" val="3179389286"/>
                    </a:ext>
                  </a:extLst>
                </a:gridCol>
                <a:gridCol w="5486400">
                  <a:extLst>
                    <a:ext uri="{9D8B030D-6E8A-4147-A177-3AD203B41FA5}">
                      <a16:colId xmlns:a16="http://schemas.microsoft.com/office/drawing/2014/main" val="57978629"/>
                    </a:ext>
                  </a:extLst>
                </a:gridCol>
              </a:tblGrid>
              <a:tr h="462424">
                <a:tc>
                  <a:txBody>
                    <a:bodyPr/>
                    <a:lstStyle/>
                    <a:p>
                      <a:pPr algn="ctr"/>
                      <a:r>
                        <a:rPr lang="en-US" dirty="0"/>
                        <a:t>Traditional Services</a:t>
                      </a:r>
                    </a:p>
                  </a:txBody>
                  <a:tcPr/>
                </a:tc>
                <a:tc>
                  <a:txBody>
                    <a:bodyPr/>
                    <a:lstStyle/>
                    <a:p>
                      <a:pPr algn="ctr"/>
                      <a:r>
                        <a:rPr lang="en-US" dirty="0"/>
                        <a:t>Self-Determination Program</a:t>
                      </a:r>
                    </a:p>
                  </a:txBody>
                  <a:tcPr/>
                </a:tc>
                <a:extLst>
                  <a:ext uri="{0D108BD9-81ED-4DB2-BD59-A6C34878D82A}">
                    <a16:rowId xmlns:a16="http://schemas.microsoft.com/office/drawing/2014/main" val="3710771519"/>
                  </a:ext>
                </a:extLst>
              </a:tr>
              <a:tr h="3265691">
                <a:tc>
                  <a:txBody>
                    <a:bodyPr/>
                    <a:lstStyle/>
                    <a:p>
                      <a:pPr marL="285750" indent="-285750">
                        <a:buFont typeface="Arial" panose="020B0604020202020204" pitchFamily="34" charset="0"/>
                        <a:buChar char="•"/>
                      </a:pPr>
                      <a:r>
                        <a:rPr lang="en-US" dirty="0"/>
                        <a:t>Person-Centered Planning</a:t>
                      </a:r>
                    </a:p>
                    <a:p>
                      <a:pPr marL="0" indent="0">
                        <a:buFont typeface="Arial" panose="020B0604020202020204" pitchFamily="34" charset="0"/>
                        <a:buNone/>
                      </a:pPr>
                      <a:endParaRPr lang="en-US" dirty="0"/>
                    </a:p>
                    <a:p>
                      <a:pPr marL="285750" indent="-285750">
                        <a:buFont typeface="Arial" panose="020B0604020202020204" pitchFamily="34" charset="0"/>
                        <a:buChar char="•"/>
                      </a:pPr>
                      <a:r>
                        <a:rPr lang="en-US" dirty="0"/>
                        <a:t>Individual Program Plan</a:t>
                      </a:r>
                    </a:p>
                    <a:p>
                      <a:pPr marL="0" indent="0">
                        <a:buFont typeface="Arial" panose="020B0604020202020204" pitchFamily="34" charset="0"/>
                        <a:buNone/>
                      </a:pPr>
                      <a:endParaRPr lang="en-US" dirty="0"/>
                    </a:p>
                    <a:p>
                      <a:pPr marL="285750" indent="-285750">
                        <a:buFont typeface="Arial" panose="020B0604020202020204" pitchFamily="34" charset="0"/>
                        <a:buChar char="•"/>
                      </a:pPr>
                      <a:r>
                        <a:rPr lang="en-US" dirty="0"/>
                        <a:t>Regional Center coordinates services</a:t>
                      </a:r>
                    </a:p>
                    <a:p>
                      <a:pPr marL="0" indent="0">
                        <a:buFont typeface="Arial" panose="020B0604020202020204" pitchFamily="34" charset="0"/>
                        <a:buNone/>
                      </a:pPr>
                      <a:endParaRPr lang="en-US" dirty="0"/>
                    </a:p>
                    <a:p>
                      <a:pPr marL="285750" indent="-285750">
                        <a:buFont typeface="Arial" panose="020B0604020202020204" pitchFamily="34" charset="0"/>
                        <a:buChar char="•"/>
                      </a:pPr>
                      <a:r>
                        <a:rPr lang="en-US" dirty="0"/>
                        <a:t>Vendored services</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      - Participant Directed Services (PDS)</a:t>
                      </a:r>
                    </a:p>
                    <a:p>
                      <a:pPr marL="285750" indent="-285750">
                        <a:buFont typeface="Arial" panose="020B0604020202020204" pitchFamily="34" charset="0"/>
                        <a:buChar char="•"/>
                      </a:pPr>
                      <a:endParaRPr lang="en-US" dirty="0"/>
                    </a:p>
                  </a:txBody>
                  <a:tcPr/>
                </a:tc>
                <a:tc>
                  <a:txBody>
                    <a:bodyPr/>
                    <a:lstStyle/>
                    <a:p>
                      <a:pPr marL="285750" indent="-285750">
                        <a:buFont typeface="Arial" panose="020B0604020202020204" pitchFamily="34" charset="0"/>
                        <a:buChar char="•"/>
                      </a:pPr>
                      <a:r>
                        <a:rPr lang="en-US" sz="1600" dirty="0"/>
                        <a:t>Person-Centered Planning</a:t>
                      </a:r>
                    </a:p>
                    <a:p>
                      <a:pPr marL="0" indent="0">
                        <a:buFont typeface="Arial" panose="020B0604020202020204" pitchFamily="34" charset="0"/>
                        <a:buNone/>
                      </a:pPr>
                      <a:endParaRPr lang="en-US" sz="1600" dirty="0"/>
                    </a:p>
                    <a:p>
                      <a:pPr marL="285750" indent="-285750">
                        <a:buFont typeface="Arial" panose="020B0604020202020204" pitchFamily="34" charset="0"/>
                        <a:buChar char="•"/>
                      </a:pPr>
                      <a:r>
                        <a:rPr lang="en-US" sz="1600" dirty="0"/>
                        <a:t>Individual Program Plan</a:t>
                      </a:r>
                    </a:p>
                    <a:p>
                      <a:pPr marL="0" indent="0">
                        <a:buFont typeface="Arial" panose="020B0604020202020204" pitchFamily="34" charset="0"/>
                        <a:buNone/>
                      </a:pPr>
                      <a:endParaRPr lang="en-US" sz="1600" dirty="0"/>
                    </a:p>
                    <a:p>
                      <a:pPr marL="285750" indent="-285750">
                        <a:buFont typeface="Arial" panose="020B0604020202020204" pitchFamily="34" charset="0"/>
                        <a:buChar char="•"/>
                      </a:pPr>
                      <a:r>
                        <a:rPr lang="en-US" sz="1600" dirty="0"/>
                        <a:t>Regional Center </a:t>
                      </a:r>
                      <a:r>
                        <a:rPr lang="en-US" sz="1600" i="1" dirty="0"/>
                        <a:t>might</a:t>
                      </a:r>
                      <a:r>
                        <a:rPr lang="en-US" sz="1600" dirty="0"/>
                        <a:t> coordinate services</a:t>
                      </a:r>
                    </a:p>
                    <a:p>
                      <a:pPr marL="0" indent="0">
                        <a:buFont typeface="Arial" panose="020B0604020202020204" pitchFamily="34" charset="0"/>
                        <a:buNone/>
                      </a:pPr>
                      <a:endParaRPr lang="en-US" sz="1600" dirty="0"/>
                    </a:p>
                    <a:p>
                      <a:pPr marL="285750" indent="-285750">
                        <a:buFont typeface="Arial" panose="020B0604020202020204" pitchFamily="34" charset="0"/>
                        <a:buChar char="•"/>
                      </a:pPr>
                      <a:r>
                        <a:rPr lang="en-US" sz="1600" dirty="0"/>
                        <a:t>Vendored or non-vendored providers</a:t>
                      </a:r>
                    </a:p>
                    <a:p>
                      <a:pPr marL="0" indent="0">
                        <a:buFont typeface="Arial" panose="020B0604020202020204" pitchFamily="34" charset="0"/>
                        <a:buNone/>
                      </a:pPr>
                      <a:endParaRPr lang="en-US" sz="1600" dirty="0"/>
                    </a:p>
                    <a:p>
                      <a:pPr marL="285750" indent="-285750">
                        <a:buFont typeface="Arial" panose="020B0604020202020204" pitchFamily="34" charset="0"/>
                        <a:buChar char="•"/>
                      </a:pPr>
                      <a:r>
                        <a:rPr lang="en-US" sz="1600" dirty="0"/>
                        <a:t>Individual budget</a:t>
                      </a:r>
                    </a:p>
                    <a:p>
                      <a:pPr marL="0" indent="0">
                        <a:buFont typeface="Arial" panose="020B0604020202020204" pitchFamily="34" charset="0"/>
                        <a:buNone/>
                      </a:pPr>
                      <a:endParaRPr lang="en-US" sz="1600" dirty="0"/>
                    </a:p>
                    <a:p>
                      <a:pPr marL="285750" indent="-285750">
                        <a:buFont typeface="Arial" panose="020B0604020202020204" pitchFamily="34" charset="0"/>
                        <a:buChar char="•"/>
                      </a:pPr>
                      <a:r>
                        <a:rPr lang="en-US" sz="1600" dirty="0"/>
                        <a:t>Independent facilitator</a:t>
                      </a:r>
                    </a:p>
                    <a:p>
                      <a:pPr marL="0" indent="0">
                        <a:buFont typeface="Arial" panose="020B0604020202020204" pitchFamily="34" charset="0"/>
                        <a:buNone/>
                      </a:pPr>
                      <a:endParaRPr lang="en-US" sz="1600" dirty="0"/>
                    </a:p>
                    <a:p>
                      <a:pPr marL="285750" indent="-285750">
                        <a:buFont typeface="Arial" panose="020B0604020202020204" pitchFamily="34" charset="0"/>
                        <a:buChar char="•"/>
                      </a:pPr>
                      <a:r>
                        <a:rPr lang="en-US" sz="1600" dirty="0"/>
                        <a:t>Financial Management System</a:t>
                      </a:r>
                    </a:p>
                  </a:txBody>
                  <a:tcPr/>
                </a:tc>
                <a:extLst>
                  <a:ext uri="{0D108BD9-81ED-4DB2-BD59-A6C34878D82A}">
                    <a16:rowId xmlns:a16="http://schemas.microsoft.com/office/drawing/2014/main" val="4126364904"/>
                  </a:ext>
                </a:extLst>
              </a:tr>
            </a:tbl>
          </a:graphicData>
        </a:graphic>
      </p:graphicFrame>
    </p:spTree>
    <p:extLst>
      <p:ext uri="{BB962C8B-B14F-4D97-AF65-F5344CB8AC3E}">
        <p14:creationId xmlns:p14="http://schemas.microsoft.com/office/powerpoint/2010/main" val="3016525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98E67-6863-ED94-E82D-F2F90F22EB2F}"/>
              </a:ext>
            </a:extLst>
          </p:cNvPr>
          <p:cNvSpPr>
            <a:spLocks noGrp="1"/>
          </p:cNvSpPr>
          <p:nvPr>
            <p:ph type="title"/>
          </p:nvPr>
        </p:nvSpPr>
        <p:spPr/>
        <p:txBody>
          <a:bodyPr/>
          <a:lstStyle/>
          <a:p>
            <a:r>
              <a:rPr lang="en-US" dirty="0"/>
              <a:t>Traditional Service Model</a:t>
            </a:r>
          </a:p>
        </p:txBody>
      </p:sp>
      <p:sp>
        <p:nvSpPr>
          <p:cNvPr id="3" name="Content Placeholder 2">
            <a:extLst>
              <a:ext uri="{FF2B5EF4-FFF2-40B4-BE49-F238E27FC236}">
                <a16:creationId xmlns:a16="http://schemas.microsoft.com/office/drawing/2014/main" id="{36777166-3F89-9ED0-ABCE-2C9BA5F6124E}"/>
              </a:ext>
            </a:extLst>
          </p:cNvPr>
          <p:cNvSpPr>
            <a:spLocks noGrp="1"/>
          </p:cNvSpPr>
          <p:nvPr>
            <p:ph idx="1"/>
          </p:nvPr>
        </p:nvSpPr>
        <p:spPr/>
        <p:txBody>
          <a:bodyPr>
            <a:normAutofit fontScale="77500" lnSpcReduction="20000"/>
          </a:bodyPr>
          <a:lstStyle/>
          <a:p>
            <a:r>
              <a:rPr lang="en-US" dirty="0"/>
              <a:t>The Traditional Service Model involves,</a:t>
            </a:r>
          </a:p>
          <a:p>
            <a:pPr marL="0" indent="0">
              <a:buNone/>
            </a:pPr>
            <a:endParaRPr lang="en-US" dirty="0"/>
          </a:p>
          <a:p>
            <a:pPr marL="0" indent="0">
              <a:buNone/>
            </a:pPr>
            <a:r>
              <a:rPr lang="en-US" dirty="0"/>
              <a:t>	- Development of a Person Centered IPP</a:t>
            </a:r>
          </a:p>
          <a:p>
            <a:pPr marL="0" indent="0">
              <a:buNone/>
            </a:pPr>
            <a:endParaRPr lang="en-US" dirty="0"/>
          </a:p>
          <a:p>
            <a:pPr marL="0" indent="0">
              <a:buNone/>
            </a:pPr>
            <a:r>
              <a:rPr lang="en-US" dirty="0"/>
              <a:t>	- Use of traditional vendors to provide for services needed</a:t>
            </a:r>
          </a:p>
          <a:p>
            <a:pPr marL="0" indent="0">
              <a:buNone/>
            </a:pPr>
            <a:endParaRPr lang="en-US" dirty="0"/>
          </a:p>
          <a:p>
            <a:pPr marL="0" indent="0">
              <a:buNone/>
            </a:pPr>
            <a:r>
              <a:rPr lang="en-US" dirty="0"/>
              <a:t>	- The assigned Service Coordinator will take lead in coordination of needed 	services and referrals.</a:t>
            </a:r>
          </a:p>
          <a:p>
            <a:pPr marL="0" indent="0">
              <a:buNone/>
            </a:pPr>
            <a:endParaRPr lang="en-US" dirty="0"/>
          </a:p>
          <a:p>
            <a:pPr marL="0" indent="0">
              <a:buNone/>
            </a:pPr>
            <a:r>
              <a:rPr lang="en-US" dirty="0"/>
              <a:t>	- Service coordination has the assistance of other internal regional center 	departments 	to assist with coordination of services (i.e. Community Services, accounting 	departments).</a:t>
            </a:r>
          </a:p>
          <a:p>
            <a:pPr marL="0" indent="0">
              <a:buNone/>
            </a:pPr>
            <a:endParaRPr lang="en-US" dirty="0"/>
          </a:p>
          <a:p>
            <a:pPr marL="0" indent="0">
              <a:buNone/>
            </a:pPr>
            <a:r>
              <a:rPr lang="en-US" dirty="0"/>
              <a:t>	- Model includes Participant Directed Services</a:t>
            </a:r>
          </a:p>
        </p:txBody>
      </p:sp>
    </p:spTree>
    <p:extLst>
      <p:ext uri="{BB962C8B-B14F-4D97-AF65-F5344CB8AC3E}">
        <p14:creationId xmlns:p14="http://schemas.microsoft.com/office/powerpoint/2010/main" val="7062996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06230-7BB0-36F9-2EFF-77825A1FBC2C}"/>
              </a:ext>
            </a:extLst>
          </p:cNvPr>
          <p:cNvSpPr>
            <a:spLocks noGrp="1"/>
          </p:cNvSpPr>
          <p:nvPr>
            <p:ph type="title"/>
          </p:nvPr>
        </p:nvSpPr>
        <p:spPr/>
        <p:txBody>
          <a:bodyPr/>
          <a:lstStyle/>
          <a:p>
            <a:r>
              <a:rPr lang="en-US" dirty="0"/>
              <a:t>Participant Directed Services</a:t>
            </a:r>
          </a:p>
        </p:txBody>
      </p:sp>
      <p:sp>
        <p:nvSpPr>
          <p:cNvPr id="3" name="Content Placeholder 2">
            <a:extLst>
              <a:ext uri="{FF2B5EF4-FFF2-40B4-BE49-F238E27FC236}">
                <a16:creationId xmlns:a16="http://schemas.microsoft.com/office/drawing/2014/main" id="{77891960-7BD1-42AA-0470-1C9841F0DDE3}"/>
              </a:ext>
            </a:extLst>
          </p:cNvPr>
          <p:cNvSpPr>
            <a:spLocks noGrp="1"/>
          </p:cNvSpPr>
          <p:nvPr>
            <p:ph idx="1"/>
          </p:nvPr>
        </p:nvSpPr>
        <p:spPr/>
        <p:txBody>
          <a:bodyPr>
            <a:normAutofit fontScale="92500" lnSpcReduction="10000"/>
          </a:bodyPr>
          <a:lstStyle/>
          <a:p>
            <a:r>
              <a:rPr lang="en-US" dirty="0"/>
              <a:t>Part of the Tradition Service Delivery Model that,</a:t>
            </a:r>
          </a:p>
          <a:p>
            <a:pPr marL="0" indent="0">
              <a:buNone/>
            </a:pPr>
            <a:endParaRPr lang="en-US" dirty="0"/>
          </a:p>
          <a:p>
            <a:pPr marL="0" indent="0">
              <a:buNone/>
            </a:pPr>
            <a:r>
              <a:rPr lang="en-US" dirty="0"/>
              <a:t>	- </a:t>
            </a:r>
            <a:r>
              <a:rPr lang="en-US" dirty="0">
                <a:cs typeface="Arial" panose="020B0604020202020204" pitchFamily="34" charset="0"/>
              </a:rPr>
              <a:t>Allows for more control over how and by whom some IPP 	services are 	provided</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 </a:t>
            </a:r>
            <a:r>
              <a:rPr lang="en-US" dirty="0"/>
              <a:t>Affords the client and/or family the ability to choose who to hire, 	schedule when the person works, and supervise the work</a:t>
            </a:r>
          </a:p>
          <a:p>
            <a:pPr marL="0" indent="0">
              <a:buNone/>
            </a:pPr>
            <a:endParaRPr lang="en-US" dirty="0"/>
          </a:p>
          <a:p>
            <a:pPr marL="0" indent="0">
              <a:buNone/>
            </a:pPr>
            <a:r>
              <a:rPr lang="en-US" dirty="0"/>
              <a:t>Official Definition: </a:t>
            </a:r>
          </a:p>
          <a:p>
            <a:pPr marL="0" indent="0">
              <a:buNone/>
            </a:pPr>
            <a:r>
              <a:rPr lang="en-US" dirty="0"/>
              <a:t>Service delivery model where clients/families have employer authority and responsibilities including choosing, scheduling and supervising workers.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0425954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FB805-6DFC-0226-21FC-239928DF463F}"/>
              </a:ext>
            </a:extLst>
          </p:cNvPr>
          <p:cNvSpPr>
            <a:spLocks noGrp="1"/>
          </p:cNvSpPr>
          <p:nvPr>
            <p:ph type="title"/>
          </p:nvPr>
        </p:nvSpPr>
        <p:spPr/>
        <p:txBody>
          <a:bodyPr/>
          <a:lstStyle/>
          <a:p>
            <a:r>
              <a:rPr lang="en-US" dirty="0"/>
              <a:t>Participant Directed Services</a:t>
            </a:r>
          </a:p>
        </p:txBody>
      </p:sp>
      <p:sp>
        <p:nvSpPr>
          <p:cNvPr id="3" name="Content Placeholder 2">
            <a:extLst>
              <a:ext uri="{FF2B5EF4-FFF2-40B4-BE49-F238E27FC236}">
                <a16:creationId xmlns:a16="http://schemas.microsoft.com/office/drawing/2014/main" id="{2724094C-FB1B-3035-804F-D4EDDDCAF19E}"/>
              </a:ext>
            </a:extLst>
          </p:cNvPr>
          <p:cNvSpPr>
            <a:spLocks noGrp="1"/>
          </p:cNvSpPr>
          <p:nvPr>
            <p:ph idx="1"/>
          </p:nvPr>
        </p:nvSpPr>
        <p:spPr/>
        <p:txBody>
          <a:bodyPr>
            <a:normAutofit fontScale="85000" lnSpcReduction="20000"/>
          </a:bodyPr>
          <a:lstStyle/>
          <a:p>
            <a:pPr marL="0" indent="0">
              <a:buNone/>
            </a:pPr>
            <a:r>
              <a:rPr lang="en-US" sz="2800" dirty="0">
                <a:latin typeface="Arial" panose="020B0604020202020204" pitchFamily="34" charset="0"/>
                <a:cs typeface="Arial" panose="020B0604020202020204" pitchFamily="34" charset="0"/>
              </a:rPr>
              <a:t>Model was made popularized during the COVID 19 pandemic state of emergency.  This model is akin to the “Parent Select” respite model here at KRC.</a:t>
            </a:r>
          </a:p>
          <a:p>
            <a:pPr marL="0" indent="0">
              <a:buNone/>
            </a:pPr>
            <a:endParaRPr lang="en-US" sz="3200" dirty="0">
              <a:latin typeface="Arial" panose="020B0604020202020204" pitchFamily="34" charset="0"/>
              <a:cs typeface="Arial" panose="020B0604020202020204" pitchFamily="34" charset="0"/>
            </a:endParaRPr>
          </a:p>
          <a:p>
            <a:pPr marL="0" indent="0">
              <a:buNone/>
            </a:pPr>
            <a:r>
              <a:rPr lang="en-US" sz="2800" dirty="0"/>
              <a:t>Current service types that are offered as part of Participant Directed Services (PDS),</a:t>
            </a:r>
          </a:p>
          <a:p>
            <a:pPr marL="0" indent="0">
              <a:buNone/>
            </a:pPr>
            <a:endParaRPr lang="en-US" sz="2800" dirty="0"/>
          </a:p>
          <a:p>
            <a:pPr marL="0" marR="0">
              <a:spcBef>
                <a:spcPts val="0"/>
              </a:spcBef>
              <a:spcAft>
                <a:spcPts val="0"/>
              </a:spcAft>
            </a:pPr>
            <a:r>
              <a:rPr lang="en-US" sz="2000" dirty="0">
                <a:latin typeface="Aptos" panose="020B0004020202020204" pitchFamily="34" charset="0"/>
                <a:ea typeface="Aptos" panose="020B0004020202020204" pitchFamily="34" charset="0"/>
                <a:cs typeface="Aptos" panose="020B0004020202020204" pitchFamily="34" charset="0"/>
              </a:rPr>
              <a:t>455 PD day care</a:t>
            </a:r>
          </a:p>
          <a:p>
            <a:pPr marL="0" marR="0">
              <a:spcBef>
                <a:spcPts val="0"/>
              </a:spcBef>
              <a:spcAft>
                <a:spcPts val="0"/>
              </a:spcAft>
            </a:pPr>
            <a:r>
              <a:rPr lang="en-US" sz="2000" dirty="0">
                <a:latin typeface="Aptos" panose="020B0004020202020204" pitchFamily="34" charset="0"/>
                <a:ea typeface="Aptos" panose="020B0004020202020204" pitchFamily="34" charset="0"/>
                <a:cs typeface="Aptos" panose="020B0004020202020204" pitchFamily="34" charset="0"/>
              </a:rPr>
              <a:t>460 PD nursing</a:t>
            </a:r>
          </a:p>
          <a:p>
            <a:pPr marL="0" marR="0">
              <a:spcBef>
                <a:spcPts val="0"/>
              </a:spcBef>
              <a:spcAft>
                <a:spcPts val="0"/>
              </a:spcAft>
            </a:pPr>
            <a:r>
              <a:rPr lang="en-US" sz="2000" dirty="0">
                <a:latin typeface="Aptos" panose="020B0004020202020204" pitchFamily="34" charset="0"/>
                <a:ea typeface="Aptos" panose="020B0004020202020204" pitchFamily="34" charset="0"/>
                <a:cs typeface="Aptos" panose="020B0004020202020204" pitchFamily="34" charset="0"/>
              </a:rPr>
              <a:t>465 PD respite</a:t>
            </a:r>
          </a:p>
          <a:p>
            <a:pPr marL="0" marR="0">
              <a:spcBef>
                <a:spcPts val="0"/>
              </a:spcBef>
              <a:spcAft>
                <a:spcPts val="0"/>
              </a:spcAft>
            </a:pPr>
            <a:r>
              <a:rPr lang="en-US" sz="2000" dirty="0">
                <a:latin typeface="Aptos" panose="020B0004020202020204" pitchFamily="34" charset="0"/>
                <a:ea typeface="Aptos" panose="020B0004020202020204" pitchFamily="34" charset="0"/>
                <a:cs typeface="Aptos" panose="020B0004020202020204" pitchFamily="34" charset="0"/>
              </a:rPr>
              <a:t>470 PD Transportation</a:t>
            </a:r>
          </a:p>
          <a:p>
            <a:pPr marL="0" marR="0">
              <a:spcBef>
                <a:spcPts val="0"/>
              </a:spcBef>
              <a:spcAft>
                <a:spcPts val="0"/>
              </a:spcAft>
            </a:pPr>
            <a:r>
              <a:rPr lang="en-US" sz="2000" dirty="0">
                <a:latin typeface="Aptos" panose="020B0004020202020204" pitchFamily="34" charset="0"/>
                <a:ea typeface="Aptos" panose="020B0004020202020204" pitchFamily="34" charset="0"/>
                <a:cs typeface="Aptos" panose="020B0004020202020204" pitchFamily="34" charset="0"/>
              </a:rPr>
              <a:t>475 PD community based training for adults</a:t>
            </a:r>
          </a:p>
          <a:p>
            <a:pPr marL="0" marR="0">
              <a:spcBef>
                <a:spcPts val="0"/>
              </a:spcBef>
              <a:spcAft>
                <a:spcPts val="0"/>
              </a:spcAft>
            </a:pPr>
            <a:r>
              <a:rPr lang="en-US" sz="2000" dirty="0">
                <a:latin typeface="Aptos" panose="020B0004020202020204" pitchFamily="34" charset="0"/>
                <a:ea typeface="Aptos" panose="020B0004020202020204" pitchFamily="34" charset="0"/>
                <a:cs typeface="Aptos" panose="020B0004020202020204" pitchFamily="34" charset="0"/>
              </a:rPr>
              <a:t>456 PD personal assistance</a:t>
            </a:r>
          </a:p>
          <a:p>
            <a:pPr marL="0" marR="0">
              <a:spcBef>
                <a:spcPts val="0"/>
              </a:spcBef>
              <a:spcAft>
                <a:spcPts val="0"/>
              </a:spcAft>
            </a:pPr>
            <a:r>
              <a:rPr lang="en-US" sz="2000" dirty="0">
                <a:latin typeface="Aptos" panose="020B0004020202020204" pitchFamily="34" charset="0"/>
                <a:ea typeface="Aptos" panose="020B0004020202020204" pitchFamily="34" charset="0"/>
                <a:cs typeface="Aptos" panose="020B0004020202020204" pitchFamily="34" charset="0"/>
              </a:rPr>
              <a:t>457 PD independent living service</a:t>
            </a:r>
          </a:p>
          <a:p>
            <a:pPr marL="0" marR="0">
              <a:spcBef>
                <a:spcPts val="0"/>
              </a:spcBef>
              <a:spcAft>
                <a:spcPts val="0"/>
              </a:spcAft>
            </a:pPr>
            <a:r>
              <a:rPr lang="en-US" sz="2000" dirty="0">
                <a:latin typeface="Aptos" panose="020B0004020202020204" pitchFamily="34" charset="0"/>
                <a:ea typeface="Aptos" panose="020B0004020202020204" pitchFamily="34" charset="0"/>
                <a:cs typeface="Aptos" panose="020B0004020202020204" pitchFamily="34" charset="0"/>
              </a:rPr>
              <a:t>458 PD supported employment</a:t>
            </a:r>
          </a:p>
          <a:p>
            <a:r>
              <a:rPr lang="en-US" sz="2000" dirty="0">
                <a:latin typeface="Aptos" panose="020B0004020202020204" pitchFamily="34" charset="0"/>
                <a:ea typeface="Aptos" panose="020B0004020202020204" pitchFamily="34" charset="0"/>
                <a:cs typeface="Aptos" panose="020B0004020202020204" pitchFamily="34" charset="0"/>
              </a:rPr>
              <a:t>459 PD Social Recreation/Camp</a:t>
            </a:r>
            <a:endParaRPr lang="en-US" dirty="0"/>
          </a:p>
        </p:txBody>
      </p:sp>
    </p:spTree>
    <p:extLst>
      <p:ext uri="{BB962C8B-B14F-4D97-AF65-F5344CB8AC3E}">
        <p14:creationId xmlns:p14="http://schemas.microsoft.com/office/powerpoint/2010/main" val="748258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286AB-43A9-5315-BC20-E32B062F72CC}"/>
              </a:ext>
            </a:extLst>
          </p:cNvPr>
          <p:cNvSpPr>
            <a:spLocks noGrp="1"/>
          </p:cNvSpPr>
          <p:nvPr>
            <p:ph type="title"/>
          </p:nvPr>
        </p:nvSpPr>
        <p:spPr/>
        <p:txBody>
          <a:bodyPr/>
          <a:lstStyle/>
          <a:p>
            <a:r>
              <a:rPr lang="en-US" dirty="0"/>
              <a:t>Similar but Different</a:t>
            </a:r>
          </a:p>
        </p:txBody>
      </p:sp>
      <p:sp>
        <p:nvSpPr>
          <p:cNvPr id="4" name="Text Placeholder 3">
            <a:extLst>
              <a:ext uri="{FF2B5EF4-FFF2-40B4-BE49-F238E27FC236}">
                <a16:creationId xmlns:a16="http://schemas.microsoft.com/office/drawing/2014/main" id="{450B8DDC-CD12-7154-1894-0AB704E41F71}"/>
              </a:ext>
            </a:extLst>
          </p:cNvPr>
          <p:cNvSpPr>
            <a:spLocks noGrp="1"/>
          </p:cNvSpPr>
          <p:nvPr>
            <p:ph type="body" idx="1"/>
          </p:nvPr>
        </p:nvSpPr>
        <p:spPr/>
        <p:txBody>
          <a:bodyPr/>
          <a:lstStyle/>
          <a:p>
            <a:r>
              <a:rPr lang="en-US" dirty="0"/>
              <a:t>Participant Directed Services</a:t>
            </a:r>
          </a:p>
        </p:txBody>
      </p:sp>
      <p:sp>
        <p:nvSpPr>
          <p:cNvPr id="5" name="Content Placeholder 4">
            <a:extLst>
              <a:ext uri="{FF2B5EF4-FFF2-40B4-BE49-F238E27FC236}">
                <a16:creationId xmlns:a16="http://schemas.microsoft.com/office/drawing/2014/main" id="{87577609-A96A-1EA1-2E37-4CDAB0EA189F}"/>
              </a:ext>
            </a:extLst>
          </p:cNvPr>
          <p:cNvSpPr>
            <a:spLocks noGrp="1"/>
          </p:cNvSpPr>
          <p:nvPr>
            <p:ph sz="quarter" idx="2"/>
          </p:nvPr>
        </p:nvSpPr>
        <p:spPr/>
        <p:txBody>
          <a:bodyPr>
            <a:normAutofit fontScale="70000" lnSpcReduction="20000"/>
          </a:bodyPr>
          <a:lstStyle/>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Clients are receiving services via Traditional Services</a:t>
            </a:r>
          </a:p>
          <a:p>
            <a:pPr marL="0" indent="0">
              <a:buFont typeface="Arial" panose="020B0604020202020204" pitchFamily="34" charset="0"/>
              <a:buNone/>
            </a:pPr>
            <a:endParaRPr lang="en-US"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PDS is available to clients that live in their home, their family’s home, and some community living arrangements.</a:t>
            </a:r>
          </a:p>
          <a:p>
            <a:pPr marL="0" indent="0">
              <a:buFont typeface="Arial" panose="020B0604020202020204" pitchFamily="34" charset="0"/>
              <a:buNone/>
            </a:pPr>
            <a:endParaRPr lang="en-US"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Clients must use a </a:t>
            </a:r>
            <a:r>
              <a:rPr lang="en-US" sz="2000" dirty="0" err="1">
                <a:latin typeface="Arial" panose="020B0604020202020204" pitchFamily="34" charset="0"/>
                <a:cs typeface="Arial" panose="020B0604020202020204" pitchFamily="34" charset="0"/>
              </a:rPr>
              <a:t>vendored</a:t>
            </a:r>
            <a:r>
              <a:rPr lang="en-US" sz="2000" dirty="0">
                <a:latin typeface="Arial" panose="020B0604020202020204" pitchFamily="34" charset="0"/>
                <a:cs typeface="Arial" panose="020B0604020202020204" pitchFamily="34" charset="0"/>
              </a:rPr>
              <a:t> FMS</a:t>
            </a:r>
          </a:p>
          <a:p>
            <a:pPr marL="0" indent="0">
              <a:buFont typeface="Arial" panose="020B0604020202020204" pitchFamily="34" charset="0"/>
              <a:buNone/>
            </a:pPr>
            <a:endParaRPr lang="en-US"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There are 2 FMS models: Sole employer and Co-employer</a:t>
            </a:r>
          </a:p>
          <a:p>
            <a:pPr marL="0" indent="0">
              <a:buFont typeface="Arial" panose="020B0604020202020204" pitchFamily="34" charset="0"/>
              <a:buNone/>
            </a:pPr>
            <a:endParaRPr lang="en-US"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FMS and service are paid by regional center</a:t>
            </a:r>
          </a:p>
          <a:p>
            <a:pPr marL="0" indent="0">
              <a:buFont typeface="Arial" panose="020B0604020202020204" pitchFamily="34" charset="0"/>
              <a:buNone/>
            </a:pPr>
            <a:endParaRPr lang="en-US"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Clients and/or family members identify people that they want to provide the services</a:t>
            </a:r>
          </a:p>
          <a:p>
            <a:pPr marL="0" indent="0">
              <a:buFont typeface="Arial" panose="020B0604020202020204" pitchFamily="34" charset="0"/>
              <a:buNone/>
            </a:pPr>
            <a:endParaRPr lang="en-US"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The individual that is hired does not need to be a regional center vendor</a:t>
            </a:r>
          </a:p>
          <a:p>
            <a:pPr marL="0" indent="0">
              <a:buNone/>
            </a:pPr>
            <a:endParaRPr lang="en-US" dirty="0"/>
          </a:p>
        </p:txBody>
      </p:sp>
      <p:sp>
        <p:nvSpPr>
          <p:cNvPr id="6" name="Text Placeholder 5">
            <a:extLst>
              <a:ext uri="{FF2B5EF4-FFF2-40B4-BE49-F238E27FC236}">
                <a16:creationId xmlns:a16="http://schemas.microsoft.com/office/drawing/2014/main" id="{D95F5876-80B7-4ECA-08E8-CE3979F0536B}"/>
              </a:ext>
            </a:extLst>
          </p:cNvPr>
          <p:cNvSpPr>
            <a:spLocks noGrp="1"/>
          </p:cNvSpPr>
          <p:nvPr>
            <p:ph type="body" sz="half" idx="3"/>
          </p:nvPr>
        </p:nvSpPr>
        <p:spPr/>
        <p:txBody>
          <a:bodyPr/>
          <a:lstStyle/>
          <a:p>
            <a:r>
              <a:rPr lang="en-US" dirty="0"/>
              <a:t>Self-Determination Program</a:t>
            </a:r>
          </a:p>
        </p:txBody>
      </p:sp>
      <p:sp>
        <p:nvSpPr>
          <p:cNvPr id="7" name="Content Placeholder 6">
            <a:extLst>
              <a:ext uri="{FF2B5EF4-FFF2-40B4-BE49-F238E27FC236}">
                <a16:creationId xmlns:a16="http://schemas.microsoft.com/office/drawing/2014/main" id="{1BB584DF-8253-7482-AD73-AD4B666EFAFB}"/>
              </a:ext>
            </a:extLst>
          </p:cNvPr>
          <p:cNvSpPr>
            <a:spLocks noGrp="1"/>
          </p:cNvSpPr>
          <p:nvPr>
            <p:ph sz="quarter" idx="4"/>
          </p:nvPr>
        </p:nvSpPr>
        <p:spPr/>
        <p:txBody>
          <a:bodyPr>
            <a:normAutofit fontScale="70000" lnSpcReduction="20000"/>
          </a:bodyPr>
          <a:lstStyle/>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Clients must be enrolled in the SDP</a:t>
            </a:r>
          </a:p>
          <a:p>
            <a:pPr marL="0" indent="0">
              <a:buFont typeface="Arial" panose="020B0604020202020204" pitchFamily="34" charset="0"/>
              <a:buNone/>
            </a:pPr>
            <a:endParaRPr lang="en-US"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Clients must use a </a:t>
            </a:r>
            <a:r>
              <a:rPr lang="en-US" sz="2000" dirty="0" err="1">
                <a:latin typeface="Arial" panose="020B0604020202020204" pitchFamily="34" charset="0"/>
                <a:cs typeface="Arial" panose="020B0604020202020204" pitchFamily="34" charset="0"/>
              </a:rPr>
              <a:t>vendored</a:t>
            </a:r>
            <a:r>
              <a:rPr lang="en-US" sz="2000" dirty="0">
                <a:latin typeface="Arial" panose="020B0604020202020204" pitchFamily="34" charset="0"/>
                <a:cs typeface="Arial" panose="020B0604020202020204" pitchFamily="34" charset="0"/>
              </a:rPr>
              <a:t> FMS</a:t>
            </a:r>
          </a:p>
          <a:p>
            <a:pPr marL="0" indent="0">
              <a:buFont typeface="Arial" panose="020B0604020202020204" pitchFamily="34" charset="0"/>
              <a:buNone/>
            </a:pPr>
            <a:endParaRPr lang="en-US"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There are 3 FMS models: Bill Payer, Sole Employer, and Co-employer</a:t>
            </a:r>
          </a:p>
          <a:p>
            <a:pPr marL="0" indent="0">
              <a:buFont typeface="Arial" panose="020B0604020202020204" pitchFamily="34" charset="0"/>
              <a:buNone/>
            </a:pPr>
            <a:endParaRPr lang="en-US"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FMS and service are paid by regional center</a:t>
            </a:r>
          </a:p>
          <a:p>
            <a:pPr marL="0" indent="0">
              <a:buFont typeface="Arial" panose="020B0604020202020204" pitchFamily="34" charset="0"/>
              <a:buNone/>
            </a:pPr>
            <a:endParaRPr lang="en-US"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Clients and/or family members identify people that they want to provide the services</a:t>
            </a:r>
          </a:p>
          <a:p>
            <a:pPr marL="0" indent="0">
              <a:buFont typeface="Arial" panose="020B0604020202020204" pitchFamily="34" charset="0"/>
              <a:buNone/>
            </a:pPr>
            <a:endParaRPr lang="en-US"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The individual that is hired does not need to be a regional center vendor</a:t>
            </a:r>
          </a:p>
          <a:p>
            <a:pPr marL="0" indent="0">
              <a:buNone/>
            </a:pPr>
            <a:endParaRPr lang="en-US" dirty="0"/>
          </a:p>
        </p:txBody>
      </p:sp>
    </p:spTree>
    <p:extLst>
      <p:ext uri="{BB962C8B-B14F-4D97-AF65-F5344CB8AC3E}">
        <p14:creationId xmlns:p14="http://schemas.microsoft.com/office/powerpoint/2010/main" val="2462824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5C347-EB80-4026-2B9F-C5DC63DB87B4}"/>
              </a:ext>
            </a:extLst>
          </p:cNvPr>
          <p:cNvSpPr>
            <a:spLocks noGrp="1"/>
          </p:cNvSpPr>
          <p:nvPr>
            <p:ph type="title"/>
          </p:nvPr>
        </p:nvSpPr>
        <p:spPr/>
        <p:txBody>
          <a:bodyPr/>
          <a:lstStyle/>
          <a:p>
            <a:r>
              <a:rPr lang="en-US"/>
              <a:t>What is Self-Determination</a:t>
            </a:r>
            <a:endParaRPr lang="en-US" dirty="0"/>
          </a:p>
        </p:txBody>
      </p:sp>
      <p:sp>
        <p:nvSpPr>
          <p:cNvPr id="3" name="Content Placeholder 2">
            <a:extLst>
              <a:ext uri="{FF2B5EF4-FFF2-40B4-BE49-F238E27FC236}">
                <a16:creationId xmlns:a16="http://schemas.microsoft.com/office/drawing/2014/main" id="{210111A8-65FA-10DB-DE9D-891667A56379}"/>
              </a:ext>
            </a:extLst>
          </p:cNvPr>
          <p:cNvSpPr>
            <a:spLocks noGrp="1"/>
          </p:cNvSpPr>
          <p:nvPr>
            <p:ph idx="1"/>
          </p:nvPr>
        </p:nvSpPr>
        <p:spPr/>
        <p:txBody>
          <a:bodyPr>
            <a:normAutofit fontScale="70000" lnSpcReduction="20000"/>
          </a:bodyPr>
          <a:lstStyle/>
          <a:p>
            <a:pPr marL="0" indent="0">
              <a:buNone/>
            </a:pPr>
            <a:endParaRPr lang="en-US" dirty="0"/>
          </a:p>
          <a:p>
            <a:pPr marL="0" indent="0">
              <a:buNone/>
            </a:pPr>
            <a:r>
              <a:rPr lang="en-US" dirty="0"/>
              <a:t>The Self-Determination program is a voluntary, alternative service delivery option to the traditional service system.</a:t>
            </a:r>
          </a:p>
          <a:p>
            <a:pPr marL="0" indent="0">
              <a:buNone/>
            </a:pPr>
            <a:endParaRPr lang="en-US" dirty="0"/>
          </a:p>
          <a:p>
            <a:pPr marL="0" indent="0">
              <a:buNone/>
            </a:pPr>
            <a:endParaRPr lang="en-US" dirty="0"/>
          </a:p>
          <a:p>
            <a:pPr marL="0" indent="0">
              <a:buNone/>
            </a:pPr>
            <a:r>
              <a:rPr lang="en-US" dirty="0"/>
              <a:t>Who is eligible,</a:t>
            </a:r>
          </a:p>
          <a:p>
            <a:pPr marL="0" indent="0">
              <a:buNone/>
            </a:pPr>
            <a:endParaRPr lang="en-US" dirty="0"/>
          </a:p>
          <a:p>
            <a:r>
              <a:rPr lang="en-US" dirty="0"/>
              <a:t>Have a developmental disability and currently be receiving services from a California regional center OR be a new client of a regional center (disability must be under the Lanterman Act; Status 2)</a:t>
            </a:r>
          </a:p>
          <a:p>
            <a:pPr marL="0" indent="0">
              <a:buNone/>
            </a:pPr>
            <a:endParaRPr lang="en-US" dirty="0"/>
          </a:p>
          <a:p>
            <a:r>
              <a:rPr lang="en-US" dirty="0"/>
              <a:t>Be over the age of three or, if under, be qualified for services through the Lanterman Act (Status 2)</a:t>
            </a:r>
          </a:p>
          <a:p>
            <a:pPr marL="0" indent="0">
              <a:buNone/>
            </a:pPr>
            <a:endParaRPr lang="en-US" dirty="0"/>
          </a:p>
          <a:p>
            <a:r>
              <a:rPr lang="en-US" dirty="0"/>
              <a:t>Live in the community and have free choice in your life. You are not eligible if you live in a licensed long-term health care facility, unless you are using it to transition from that facility. </a:t>
            </a:r>
          </a:p>
        </p:txBody>
      </p:sp>
    </p:spTree>
    <p:extLst>
      <p:ext uri="{BB962C8B-B14F-4D97-AF65-F5344CB8AC3E}">
        <p14:creationId xmlns:p14="http://schemas.microsoft.com/office/powerpoint/2010/main" val="1413932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77F0E-F666-890F-D813-6B6888F31B8B}"/>
              </a:ext>
            </a:extLst>
          </p:cNvPr>
          <p:cNvSpPr>
            <a:spLocks noGrp="1"/>
          </p:cNvSpPr>
          <p:nvPr>
            <p:ph type="title"/>
          </p:nvPr>
        </p:nvSpPr>
        <p:spPr/>
        <p:txBody>
          <a:bodyPr/>
          <a:lstStyle/>
          <a:p>
            <a:r>
              <a:rPr lang="en-US" dirty="0"/>
              <a:t>Person-Centered Plan</a:t>
            </a:r>
          </a:p>
        </p:txBody>
      </p:sp>
      <p:sp>
        <p:nvSpPr>
          <p:cNvPr id="3" name="Content Placeholder 2">
            <a:extLst>
              <a:ext uri="{FF2B5EF4-FFF2-40B4-BE49-F238E27FC236}">
                <a16:creationId xmlns:a16="http://schemas.microsoft.com/office/drawing/2014/main" id="{D936759F-606D-755F-13FD-04D5EC994160}"/>
              </a:ext>
            </a:extLst>
          </p:cNvPr>
          <p:cNvSpPr>
            <a:spLocks noGrp="1"/>
          </p:cNvSpPr>
          <p:nvPr>
            <p:ph idx="1"/>
          </p:nvPr>
        </p:nvSpPr>
        <p:spPr/>
        <p:txBody>
          <a:bodyPr/>
          <a:lstStyle/>
          <a:p>
            <a:pPr marL="0" indent="0">
              <a:buNone/>
            </a:pPr>
            <a:r>
              <a:rPr lang="en-US" dirty="0"/>
              <a:t>In Self-Determination, a client has the option to develop a “stand alone” Person Centered Plan (PCP).</a:t>
            </a:r>
          </a:p>
          <a:p>
            <a:pPr marL="0" indent="0">
              <a:buNone/>
            </a:pPr>
            <a:endParaRPr lang="en-US" dirty="0"/>
          </a:p>
          <a:p>
            <a:pPr marL="0" indent="0">
              <a:buNone/>
            </a:pPr>
            <a:r>
              <a:rPr lang="en-US" dirty="0"/>
              <a:t>The PCP is a personalized plan that focuses on an individual's goals, dreams, and desired lifestyle, allowing them to actively participate in making decisions about their own support and services, essentially putting them at the center of their own life planning process, promoting autonomy and choice.  </a:t>
            </a:r>
          </a:p>
          <a:p>
            <a:pPr marL="0" indent="0">
              <a:buNone/>
            </a:pPr>
            <a:endParaRPr lang="en-US" dirty="0"/>
          </a:p>
          <a:p>
            <a:pPr marL="0" indent="0">
              <a:buNone/>
            </a:pPr>
            <a:r>
              <a:rPr lang="en-US" dirty="0"/>
              <a:t>The PCP “informs” the IPP.</a:t>
            </a:r>
            <a:endParaRPr lang="en-US" b="0" i="0" dirty="0">
              <a:solidFill>
                <a:srgbClr val="001D35"/>
              </a:solidFill>
              <a:effectLst/>
              <a:highlight>
                <a:srgbClr val="FFFFFF"/>
              </a:highlight>
              <a:latin typeface="Google Sans"/>
            </a:endParaRPr>
          </a:p>
          <a:p>
            <a:pPr marL="0" indent="0">
              <a:buNone/>
            </a:pPr>
            <a:endParaRPr lang="en-US" b="0" i="0" dirty="0">
              <a:solidFill>
                <a:srgbClr val="001D35"/>
              </a:solidFill>
              <a:effectLst/>
              <a:highlight>
                <a:srgbClr val="FFFFFF"/>
              </a:highlight>
              <a:latin typeface="Google Sans"/>
            </a:endParaRPr>
          </a:p>
        </p:txBody>
      </p:sp>
    </p:spTree>
    <p:extLst>
      <p:ext uri="{BB962C8B-B14F-4D97-AF65-F5344CB8AC3E}">
        <p14:creationId xmlns:p14="http://schemas.microsoft.com/office/powerpoint/2010/main" val="96341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13A7A-7BAB-A969-D393-8DB124D2A34F}"/>
              </a:ext>
            </a:extLst>
          </p:cNvPr>
          <p:cNvSpPr>
            <a:spLocks noGrp="1"/>
          </p:cNvSpPr>
          <p:nvPr>
            <p:ph type="title"/>
          </p:nvPr>
        </p:nvSpPr>
        <p:spPr/>
        <p:txBody>
          <a:bodyPr/>
          <a:lstStyle/>
          <a:p>
            <a:r>
              <a:rPr lang="en-US" dirty="0"/>
              <a:t>Individual budget</a:t>
            </a:r>
          </a:p>
        </p:txBody>
      </p:sp>
      <p:sp>
        <p:nvSpPr>
          <p:cNvPr id="3" name="Content Placeholder 2">
            <a:extLst>
              <a:ext uri="{FF2B5EF4-FFF2-40B4-BE49-F238E27FC236}">
                <a16:creationId xmlns:a16="http://schemas.microsoft.com/office/drawing/2014/main" id="{7BE5543E-4A67-38E3-D079-0156FE3BDBDE}"/>
              </a:ext>
            </a:extLst>
          </p:cNvPr>
          <p:cNvSpPr>
            <a:spLocks noGrp="1"/>
          </p:cNvSpPr>
          <p:nvPr>
            <p:ph idx="1"/>
          </p:nvPr>
        </p:nvSpPr>
        <p:spPr/>
        <p:txBody>
          <a:bodyPr/>
          <a:lstStyle/>
          <a:p>
            <a:pPr marL="0" indent="0">
              <a:buNone/>
            </a:pPr>
            <a:endParaRPr lang="en-US" dirty="0"/>
          </a:p>
          <a:p>
            <a:r>
              <a:rPr lang="en-US" dirty="0"/>
              <a:t>The individual budget the money that is allocated to the participant to purchase services.</a:t>
            </a:r>
          </a:p>
          <a:p>
            <a:pPr marL="0" indent="0">
              <a:buNone/>
            </a:pPr>
            <a:endParaRPr lang="en-US" dirty="0"/>
          </a:p>
          <a:p>
            <a:r>
              <a:rPr lang="en-US" dirty="0"/>
              <a:t>The IPP Team determines the budget based on the past 12 months of expenditures.  If a client does not have 12 months of expenditures, then the budget is developed based on the average cost of services.</a:t>
            </a:r>
          </a:p>
          <a:p>
            <a:pPr marL="0" indent="0">
              <a:buNone/>
            </a:pPr>
            <a:endParaRPr lang="en-US" dirty="0"/>
          </a:p>
        </p:txBody>
      </p:sp>
    </p:spTree>
    <p:extLst>
      <p:ext uri="{BB962C8B-B14F-4D97-AF65-F5344CB8AC3E}">
        <p14:creationId xmlns:p14="http://schemas.microsoft.com/office/powerpoint/2010/main" val="2573205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esentation on brainstorming">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Business brainstorming presentation.potx" id="{DE77CA07-3D7A-4CF2-AF02-587F794CB3CB}" vid="{13C2A94F-C0A1-4622-B71C-29A3B00D5E0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Business brainstorming presentation</Template>
  <TotalTime>1300</TotalTime>
  <Words>1013</Words>
  <Application>Microsoft Office PowerPoint</Application>
  <PresentationFormat>Widescreen</PresentationFormat>
  <Paragraphs>145</Paragraphs>
  <Slides>14</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Aptos</vt:lpstr>
      <vt:lpstr>Arial</vt:lpstr>
      <vt:lpstr>Calibri</vt:lpstr>
      <vt:lpstr>Century Gothic</vt:lpstr>
      <vt:lpstr>Google Sans</vt:lpstr>
      <vt:lpstr>Palatino Linotype</vt:lpstr>
      <vt:lpstr>Source Sans Pro</vt:lpstr>
      <vt:lpstr>Wingdings 2</vt:lpstr>
      <vt:lpstr>Presentation on brainstorming</vt:lpstr>
      <vt:lpstr>Regional Center: Service Delivery Models  </vt:lpstr>
      <vt:lpstr>Service Delivery Options</vt:lpstr>
      <vt:lpstr>Traditional Service Model</vt:lpstr>
      <vt:lpstr>Participant Directed Services</vt:lpstr>
      <vt:lpstr>Participant Directed Services</vt:lpstr>
      <vt:lpstr>Similar but Different</vt:lpstr>
      <vt:lpstr>What is Self-Determination</vt:lpstr>
      <vt:lpstr>Person-Centered Plan</vt:lpstr>
      <vt:lpstr>Individual budget</vt:lpstr>
      <vt:lpstr>Spending Plan</vt:lpstr>
      <vt:lpstr>Independent Facilitator</vt:lpstr>
      <vt:lpstr>Financial Management Service</vt:lpstr>
      <vt:lpstr>Promotion of Service Deliver models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Self-Determination Program Spending Plan</dc:title>
  <dc:creator>Enrique Roman</dc:creator>
  <cp:lastModifiedBy>Enrique Roman</cp:lastModifiedBy>
  <cp:revision>14</cp:revision>
  <cp:lastPrinted>2026-04-24T22:40:39Z</cp:lastPrinted>
  <dcterms:created xsi:type="dcterms:W3CDTF">2023-03-22T18:14:31Z</dcterms:created>
  <dcterms:modified xsi:type="dcterms:W3CDTF">2026-04-28T20:44:27Z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